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2.xml" ContentType="application/inkml+xml"/>
  <Override PartName="/ppt/notesSlides/notesSlide12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45"/>
  </p:notesMasterIdLst>
  <p:sldIdLst>
    <p:sldId id="256" r:id="rId2"/>
    <p:sldId id="257" r:id="rId3"/>
    <p:sldId id="314" r:id="rId4"/>
    <p:sldId id="258" r:id="rId5"/>
    <p:sldId id="263" r:id="rId6"/>
    <p:sldId id="259" r:id="rId7"/>
    <p:sldId id="260" r:id="rId8"/>
    <p:sldId id="264" r:id="rId9"/>
    <p:sldId id="313" r:id="rId10"/>
    <p:sldId id="261" r:id="rId11"/>
    <p:sldId id="265" r:id="rId12"/>
    <p:sldId id="312" r:id="rId13"/>
    <p:sldId id="275" r:id="rId14"/>
    <p:sldId id="272" r:id="rId15"/>
    <p:sldId id="262" r:id="rId16"/>
    <p:sldId id="269" r:id="rId17"/>
    <p:sldId id="266" r:id="rId18"/>
    <p:sldId id="273" r:id="rId19"/>
    <p:sldId id="276" r:id="rId20"/>
    <p:sldId id="278" r:id="rId21"/>
    <p:sldId id="281" r:id="rId22"/>
    <p:sldId id="279" r:id="rId23"/>
    <p:sldId id="280" r:id="rId24"/>
    <p:sldId id="282" r:id="rId25"/>
    <p:sldId id="308" r:id="rId26"/>
    <p:sldId id="283" r:id="rId27"/>
    <p:sldId id="288" r:id="rId28"/>
    <p:sldId id="289" r:id="rId29"/>
    <p:sldId id="290" r:id="rId30"/>
    <p:sldId id="291" r:id="rId31"/>
    <p:sldId id="292" r:id="rId32"/>
    <p:sldId id="293" r:id="rId33"/>
    <p:sldId id="295" r:id="rId34"/>
    <p:sldId id="300" r:id="rId35"/>
    <p:sldId id="296" r:id="rId36"/>
    <p:sldId id="301" r:id="rId37"/>
    <p:sldId id="309" r:id="rId38"/>
    <p:sldId id="298" r:id="rId39"/>
    <p:sldId id="305" r:id="rId40"/>
    <p:sldId id="310" r:id="rId41"/>
    <p:sldId id="303" r:id="rId42"/>
    <p:sldId id="307" r:id="rId43"/>
    <p:sldId id="311" r:id="rId44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point &amp; 01 overview" id="{2991F50E-EFD5-8041-9B3A-72CB209B1096}">
          <p14:sldIdLst>
            <p14:sldId id="256"/>
            <p14:sldId id="257"/>
            <p14:sldId id="314"/>
            <p14:sldId id="258"/>
            <p14:sldId id="263"/>
            <p14:sldId id="259"/>
          </p14:sldIdLst>
        </p14:section>
        <p14:section name="01/zero" id="{A71FEC98-6F92-6F4A-835D-6306C63DAFC4}">
          <p14:sldIdLst>
            <p14:sldId id="260"/>
            <p14:sldId id="264"/>
            <p14:sldId id="313"/>
          </p14:sldIdLst>
        </p14:section>
        <p14:section name="01/random" id="{5A4833CD-5908-D645-8CCB-95B17B658FF7}">
          <p14:sldIdLst>
            <p14:sldId id="261"/>
            <p14:sldId id="265"/>
            <p14:sldId id="312"/>
            <p14:sldId id="275"/>
            <p14:sldId id="272"/>
          </p14:sldIdLst>
        </p14:section>
        <p14:section name="01/he" id="{7A5FA083-185C-614A-BC56-C333892CB555}">
          <p14:sldIdLst>
            <p14:sldId id="262"/>
            <p14:sldId id="269"/>
            <p14:sldId id="266"/>
            <p14:sldId id="273"/>
          </p14:sldIdLst>
        </p14:section>
        <p14:section name="02/ overview" id="{2D6E1876-F9C2-C949-A00F-FBCB4BF5933C}">
          <p14:sldIdLst>
            <p14:sldId id="276"/>
            <p14:sldId id="278"/>
          </p14:sldIdLst>
        </p14:section>
        <p14:section name="02 / non regular" id="{E17ECF1C-62A5-244D-9FA5-BD60A29FAF83}">
          <p14:sldIdLst>
            <p14:sldId id="281"/>
            <p14:sldId id="279"/>
          </p14:sldIdLst>
        </p14:section>
        <p14:section name="02 / L2 regular" id="{663A0AE2-9754-CB40-8CDB-0B7545A51A2D}">
          <p14:sldIdLst>
            <p14:sldId id="280"/>
            <p14:sldId id="282"/>
            <p14:sldId id="308"/>
            <p14:sldId id="283"/>
          </p14:sldIdLst>
        </p14:section>
        <p14:section name="02/dropout" id="{34267895-CA38-2E45-82AF-6849B02EBEC7}">
          <p14:sldIdLst>
            <p14:sldId id="288"/>
            <p14:sldId id="289"/>
            <p14:sldId id="290"/>
            <p14:sldId id="291"/>
          </p14:sldIdLst>
        </p14:section>
        <p14:section name="02/conclusions" id="{3174BF99-D837-0C4E-9CE1-94D9FC71336F}">
          <p14:sldIdLst>
            <p14:sldId id="292"/>
          </p14:sldIdLst>
        </p14:section>
        <p14:section name="03 / start point" id="{CC1111A8-DBD1-6D47-A5AD-A7A85D8E2E5E}">
          <p14:sldIdLst>
            <p14:sldId id="293"/>
            <p14:sldId id="295"/>
            <p14:sldId id="300"/>
          </p14:sldIdLst>
        </p14:section>
        <p14:section name="03/1D" id="{C905FBAF-A22D-2E4C-890A-3E4DEECEFB4A}">
          <p14:sldIdLst>
            <p14:sldId id="296"/>
            <p14:sldId id="301"/>
            <p14:sldId id="309"/>
          </p14:sldIdLst>
        </p14:section>
        <p14:section name="03/ND" id="{0E3B6BF3-BD1B-DC41-A2EF-CAB130640ECA}">
          <p14:sldIdLst>
            <p14:sldId id="298"/>
            <p14:sldId id="305"/>
            <p14:sldId id="310"/>
            <p14:sldId id="303"/>
            <p14:sldId id="307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6"/>
    <p:restoredTop sz="87973"/>
  </p:normalViewPr>
  <p:slideViewPr>
    <p:cSldViewPr snapToGrid="0">
      <p:cViewPr varScale="1">
        <p:scale>
          <a:sx n="150" d="100"/>
          <a:sy n="150" d="100"/>
        </p:scale>
        <p:origin x="176" y="9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60" d="100"/>
          <a:sy n="160" d="100"/>
        </p:scale>
        <p:origin x="337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3T07:06:35.6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46,'28'-4,"-4"1,-20-1,6 3,2-2,17 3,-11 0,32 0,-35 0,51 0,-50 0,38-3,-43 2,23-3,-24 4,24 0,-23 0,26 0,-25 0,22 0,-24 0,17 0,-17 0,17 0,-17 0,14 0,-15 0,12 0,-12 0,15-3,-14 2,10-2,-11 3,1 0,1-3,-3 2,6-3,-5 4,2 0,-1 0,-1 0,5-3,-6 2,3-2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1:43:18.5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9,'35'12,"-5"-3,-26-6,8-2,4 9,-1-9,2 9,-3-9,-2 5,5-2,-2 0,-1-4,4-4,-3-3,-1 3,3-3,-5 6,8-5,-4 5,-2-2,3-4,-5 6,5-9,-2 9,-1-5,3 5,-5-5,8 5,-8-2,6 3,-1 0,-5 0,8 0,-8 0,6 0,-4 9,-6 13,-2-5,-6 6,0-12,0 3,0 4,0-2,0 0,0-1,0 0,4 2,0-2,0-1,2 0,-2 4,0-6,2 5,-2-3,-13 1,3-1,-15-6,6-2,1-5,-4 5,3-5,0 5,-2-5,5 6,-6-7,1 4,5-4,-9-4,9 3,-5-2,-1 0,6 2,-9-2,6 3,0 0,-5 0,4 0,1 0,-5 0,8 0,-6 0,0 0,6 0,-8 3,8-2,-6 2,0 0,6-2,-8 6,8-3,-6 0,4-1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1:43:24.3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8,'39'0,"-7"0,-24 0,5 0,7 0,29 0,-23 0,58 0,-65 0,63 0,-67 0,23 3,-9-2,-16 2,29-3,-31 0,15 3,-11-2,3 2,0-3,-4 0,1 0,2 0,-2 0,3 0,-4 0,0 0,4 0,0 0,-2 0,0 0,-1 0,0 0,2 0,1 0,-6 0,8-3,-5 2,0-2,5 3,-8 0,5 0,1-3,-6 2,8-2,-8 0,5-1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2T05:56:20.95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0,'28'0,"-1"0,-19 0,15 0,7 0,41 4,-29-3,19 4,-4 0,-30-3,34 5,-1-1,-42-5,42 7,1-1,-39-4,36 3,-2 0,-39-6,62 6,-66-5,38 1,-40-2,12 0,-17 0,1 0,8-2,-7 1,10-5,-11 5,24-1,-19 2,52 0,-49 0,67 0,-66 2,70 5,-69-2,61 4,-64-5,54 5,-54-5,58 5,-57-8,66 8,-65-7,63 3,-65-5,64 3,-61-2,76 2,-76-3,72 0,-73 0,46 0,-50 0,19 0,-23 0,4 0,6 0,-9 0,8 0,14 0,-19 0,18 0,28 0,-39 0,33 0,0 2,-34 2,78-1,-79 0,65 0,-45 1,9-1,-6 3,-31-6,9 3,-9-3,7 0,-5 0,32-5,-30 3,41-6,-43 7,38-5,-37 5,34-1,-36 2,25 0,-26 0,20 0,-20 0,20 0,-20 0,28 0,-26-3,15 2,0-2,-15 3,35-3,-15 3,0-3,3 3,-25 0,11 0,-12 0,7 0,-5 0,8-3,-7 2,18-4,-19 4,24-2,-24 3,22-3,-23 2,14-1,-15 2,7-3,-6 2,1-2,2 0,-2 3,0-3,2 3,-2 0,0 0,2 0,-3 0,1 0,2 0,-2 0,0 0,2 0,-2 0,0 0,1 0,-1 0,0 0,2 0,-2 0,0 0,2 0,-2 0,-1 0,3 0,-2 0,3 0,-3 0,2-3,0 2,-1-4,1 4,-3-5,1 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2T05:41:18.8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71,'27'0,"-3"0,-18 0,3 3,4-2,-3 1,16 4,-16-4,36 6,-33-7,29 1,-32-2,27 0,-26 0,32 0,-32 0,23-2,-25 1,17-5,-20 3,16-1,-16 1,17 3,-14 0,14-3,-15 3,15-6,-14 5,17-4,-17 4,17-2,-18 3,18 0,-16 0,13 0,-16 0,11-3,-10 2,4-1,0 2,-5 0,8 0,3 0,-6 0,29 0,-30 0,32 0,-33 0,19 0,-21 0,10 0,-11 0,2 0,3 0,-4 0,7 0,-3 0,-1 0,15 0,-16 0,19 0,-21 0,10 0,-11 0,2-3,6-1,-7 1,7 0,2 3,-8 0,26-3,-25 2,28-2,-28 3,16 0,-19 0,8 0,-5-2,0 1,2-2,-2 0,-1 2,3-4,-2 4,0-2,2 3,-2-3,0 3,2-3,-3 3,1 0,2 0,-2 0,0 0,2 0,-2-3,0 2,2-2,-3 3,1 0,2 0,1 0,-3 0,2 0,-3 0,1 0,3 0,-3 0,2 0,-2 0,-1 0,3 0,-2 3,0 1,2-1,-2 0,0 0,2-2,-5 4,2-1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2T04:56:29.19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1,'27'0,"-3"0,-18 0,11 3,11 0,-6 4,57 2,-59-1,53-1,4-2,-44 0,47 0,-2-2,-52-2,28 0,-2 1,-36-2,68 0,-68 0,45 0,-50 0,26-6,-27 4,13-6,-16 7,8-4,-7 4,23-5,-22 3,30-1,-32 1,49 3,-41 0,60 0,-60 0,69 3,-67-2,80 8,-79-5,79 9,-80-9,80 5,-79-9,73 6,-75-5,70 4,-69-4,66 2,-69-3,49 0,-51 0,36 0,-36-3,31 2,-33-2,25 1,-18 1,14-2,-13 3,-1 0,-10 0,7-3,-5 2,28-1,-25 2,42 0,-41 0,52 0,-50 0,56 0,-57 0,60 0,-59 0,55 0,-60 2,26-1,-32 2,25 0,-18-3,35 6,-35-5,37 2,-36-3,54 0,-51 0,62 2,-62-1,47 2,-50-3,34-6,-36 5,25-8,-26 9,25-6,-23 5,29-2,-29 3,32 0,-32 0,40 0,-38 0,55-3,-53 3,45-3,-49 3,23 0,-25 0,9 0,-9 0,-2 0,8-3,-5 2,3-1,13 2,-15 0,34 0,-33 0,42 0,-41 0,47 0,-47 0,50 2,-50-1,47 2,-47-3,35 5,-37-3,20 3,-22-5,8 0,-10 0,5 0,-2-2,0 1,2-2,-2 3,0 0,2 0,-3 0,1 0,2 0,12 0,-11 0,36 3,-36-2,32 1,-35-2,8 3,-15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2T04:56:33.05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28,'27'-4,"-4"1,-16 3,2 0,19 0,12 0,-6 0,54 0,-68 0,38 0,-1 0,-38 0,37 0,0 0,-37 0,75-3,-78 2,53-6,-55 7,51-6,-47 5,68-2,-60 3,34 0,-1 0,-32 0,39 2,0-1,-42 0,28 0,-2 1,-32-2,28 0,-39 0,16 0,-13 0,21 0,-21 0,30 0,-29 0,38 0,-37 0,36 0,-36 0,25 0,-28 0,20 0,-20 0,25 0,-23 0,38 0,-37 0,61 0,-57 0,71 0,-66 0,76 0,-77 2,79 5,-80-3,57 10,-59-12,40 9,-44-10,41 5,-39-6,37 6,-37-5,36 2,-39-3,34 0,-36 0,30 0,-29 0,32 0,-29 0,29 0,-29 0,34 0,-35 0,41 2,-42-1,39 2,-39-3,42 0,-41 3,19-3,8 9,0-8,6 8,8-9,-42 3,29-3,-32 0,14 0,-15 0,12 0,-12 0,24 0,-21 0,29 3,-30-2,39 4,-37-4,43 5,-43-6,36 6,-37-5,29 2,-30-1,22-1,-23 2,20-3,-20 0,17 0,-18 0,7-3,-6 2,-2-2,8 1,-7 1,4-2,0 3,-5 0,17 0,-15 0,31 0,-28 0,39 0,-39 0,37 0,-38 0,32 0,-33 0,33 0,-29 0,36 0,-36 0,48 0,-44 0,48 0,-49 0,37 0,-42 0,39 0,-39 0,42 0,-41 0,44 0,-45 0,45 0,-44 0,47 0,-47 0,47 0,-47 0,49 0,-48 0,46 0,-48 0,28 0,-31 0,23 0,-22 0,27 0,-26 0,51 0,-45 0,70 0,-66 0,28 0,14 0,-44 0,31 1,6 1,-3-1,9 1,0-2,-51 0,26 0,-28 0,23 0,-22 0,36 0,-34 0,64 3,-59 1,33-1,20 8,-47-8,34 2,-1 1,-40-5,64 7,-66-7,52 5,-28-6,3 0,13 0,-42 0,17 0,-17 0,-4 0,26 0,-22 0,40 3,-41-2,38 1,-32-2,10 0,-15 0,-5 0,5 0,-2 0,3 0,13 0,-16 0,44 0,-40 0,72 0,-63 0,29 2,2 0,-26-1,66 2,-74-3,50 3,-57-2,35 2,-38-3,28 0,-28 0,36-3,-34 2,39-5,-39 6,39-9,-39 8,45-8,-43 9,17-6,-8 2,-15 1,34-3,-30 5,31-2,-13 3,-2 0,29 0,-43 0,40 0,-43-2,26 1,-27-5,19 3,-21-1,7 1,-6 0,-2 3,5-6,-2 2,0 1,2 0,-3 3,4-3,-3 2,10-4,-11 4,15-2,-17 0,8 3,-8-6,8 2,-7 1,9 0,-9 3,12 0,-11 0,11-3,-12 2,4-1,-3-7,-2 7,2-10,0 6,-2 2,5-5,-5 6,5-1,4-2,-5 6,4-3,-6 3,-2 0,8 0,-8 0,5 0,-5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2T04:56:39.976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1,'27'3,"-4"0,-13-3,-1 0,4 0,11 0,-11 0,32 0,-33 0,81 0,-66 0,38 0,0 0,-40 0,39 0,-2 0,-40 0,34-1,-1 2,-37 2,67-2,-70 1,51-2,-54 0,49 0,-47 0,63 3,-60-2,78 2,-76-3,34 0,1 0,-30 0,34 0,1 0,-34 0,29 0,-3 0,-34 0,58 0,-63 0,28 0,-31 0,14 0,-15 0,24 0,-21 0,44 0,-40 0,80 0,-74 0,46 0,5 0,-37 0,42 2,0 0,-39-1,39 2,-1-2,-41-1,41 2,-2-1,-47 0,36 2,-1 0,-43-3,35 3,-1 0,-35-2,71 4,-75-4,60 5,-51-6,19 3,-5-3,-26 0,20 0,-24 0,19 0,28 0,-20 0,49 0,-68 0,54 0,-55 0,46 0,-48 0,34 0,-36 0,36 0,-34 0,39-3,-39 3,37-3,-38 3,43 0,-40 0,26 0,-33 0,14 0,-13 0,13 0,-14 0,8 0,-5 0,5 0,-4 0,9-3,-11 2,11-2,-12 3,4 0,0-3,-4 3,6-3,7 0,-8 2,24-1,-26 2,18 0,-22 0,25 0,-21 0,29 0,-30 0,19 0,-20 0,8 0,-10 0,5 0,-2 0,11 0,-9 0,35 2,-33-1,57 7,-55-6,53 6,-55-7,34 5,-38-6,10 3,-13-3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2T04:56:43.240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68,'28'0,"-5"0,-17 0,6 3,-1-2,1 2,63-3,-48 3,52-2,2-1,-49 4,48-3,-5-2,-53 1,74 0,-83 0,33-3,-37 2,23-10,-23 9,54-16,-46 16,39-7,3 0,-32 7,51-5,2 1,-44 6,25-3,19 0,-18 1,-24 1,30 0,21 0,-21 0,-30 1,60 3,1 0,-61-1,39 6,-3 0,-45-5,23 4,0 1,-28-4,21 3,3 4,-8-6,7 7,37-3,-65-5,80 8,-83-11,66 8,-67-8,52 5,-55-5,40 2,-41-3,46 0,-43 0,61-3,-55 2,64-4,-64 4,61-2,-65 3,52-6,-55 5,49-10,-48 9,43-9,-45 9,42-6,-41 4,44-2,-45 2,49 1,-46 3,60 0,-59 0,62 0,-63 0,76 0,-68 0,30 0,-2 0,-28 0,74-2,-80 1,64-2,-67 3,52 0,-53 0,41 0,-43 0,41 0,-40 0,45-3,-44 2,62-1,-57 2,66 2,-69-1,50 2,-52-3,38 3,-40-3,27 6,-29-5,45 2,-39-3,55 2,-57-1,63 2,-59-3,68 3,-70-3,53 6,-55-5,44 2,-44-3,35 0,-37 0,29 0,-30 0,33 0,-32 0,41 0,-40 0,57 0,-54 0,53 0,-55 0,41 0,-42 0,34 0,-36 0,28-3,-29 2,12-2,-12 3,-2 0,8 0,9 0,-8 0,39 0,-41 0,51 0,-52 0,50 0,-50 0,42 0,-44 0,37 3,-36-2,40 2,-40-3,39 0,-39 0,39 0,-39 0,37 0,-38 0,40 0,-38 0,44 0,-45 0,34 0,-36 0,24 0,-24 0,19 0,-20 0,17 0,-17 0,25 0,-23 0,34 0,-33 0,42 0,-41 0,47 0,-47 0,44 0,-48-3,48-1,-47 1,50-3,-47 5,44-7,-45 6,48-6,-47 7,41-2,-42 3,28 0,-30 0,18 0,-19 0,25 0,-22 0,36 0,-36 0,20 0,-25 0,13 0,-11 0,23 0,-25-3,21 3,-22-3,11 3,-7 0,11-3,-9 2,37-2,-35 3,48 0,-49 0,47 0,-47 0,38 0,-40 0,23 0,-24 0,13 0,-15 0,9 0,-9 0,15 0,-14 0,31 0,-28 0,40 0,-41 0,35 3,-35-2,23 2,-25-3,12 0,-14 0,2 0,3 0,-4 0,6 0,-4 0,0 0,16 0,-15 0,23 0,-25 0,23 0,-22 0,16 0,-19 0,11 0,-10 0,6 0,-4 0,0 0,2 0,-2 0,0 0,5 0,-8 0,5 0,0 0,-4 0,10 0,-11 0,5 0,-5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2T04:56:59.384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64,'27'0,"-3"0,-18 0,6 0,-2 0,3 0,-1 0,9 0,-8 0,30 0,-31 0,28 0,-31 0,28 3,-26-3,43 6,-40-5,43 2,-45-3,39 0,-39 0,45-3,-44 2,44-7,-45 6,45-9,-43 9,48-3,-49 5,50-3,-50 2,50-5,-50 6,41-9,-42 8,28-5,-30 6,24 0,-24 0,16 0,-18 0,21 0,-19 3,49 0,-44 1,65-1,-65-3,76 0,-73 0,36 0,-1 0,-33 0,46-2,2 0,-44 1,56-3,5 0,-37 3,49-3,-29 4,-44 0,30 0,-4 0,-26 0,56 0,-60 0,43 2,-52-1,26 2,-28-3,26 0,-25 0,25 0,-26 0,31-3,-28 2,45-4,-44 4,44-2,-45 3,58-3,-54 3,67-3,-68 3,68 0,-67 0,57 0,-61 0,58 0,-54 0,57 3,-60-3,55 6,-53-5,58 4,-59-4,56 5,-56-6,54 6,-54-5,66 1,-63-2,57 0,-61 0,55 0,-53 0,31 0,-39 0,36 3,-28-2,58 2,-59-3,51 0,-53 0,37 0,-39 0,25-3,-26 2,25-2,-23 3,35 0,-34 0,38 0,-39 0,39 0,-38 0,40 0,-40 0,39 0,-39 0,25 0,-28 0,14 0,-15 0,13 0,-14 0,22 0,-18 0,37 0,-35 0,38 0,-40 0,35 0,-35 0,38 0,-37 0,34 0,-36 0,25-3,-26 3,28-3,-26 3,52 0,-48 0,42 0,-47 0,30 0,-29 0,24 0,-27 0,13 0,-14 0,17 0,-15 0,36 0,-31 0,54 0,-53 0,69 0,-67 0,70 0,-72 0,51 0,-54 0,31 0,-33 0,21 3,-21-3,38 6,-34-5,43 2,-46-3,46 0,-43 0,46 0,-48 0,28-3,-31 2,15-2,-17 3,8 0,-2 0,-3 0,2 0,3-3,-7 3,10-3,-11 3,8 0,-8 0,8 0,-5 0,6 5,-6-3,8 6,-11-7,11 5,-10-6,9 6,-9-5,4 4,-3-1,-2-1,5 3,-2-5,0 1,2 1,-5 1,2 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2T05:00:20.844"/>
    </inkml:context>
    <inkml:brush xml:id="br0">
      <inkml:brushProperty name="width" value="0.2" units="cm"/>
      <inkml:brushProperty name="height" value="0.4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0 109,'22'-10,"-3"4,-15 3,5 0,4 2,6-1,-8-1,20-1,-26-2,26 2,-29-2,15 6,-10-6,3 5,2-4,-2 4,0-2,10 0,-11 3,14-6,-15 5,4-2,0 3,-4 0,7-3,-6 3,1-3,2 3,15 0,-13 0,54 0,-51 0,57 0,-61 0,55 0,-53 0,53 3,-55-3,27 6,-31-5,11 2,-12-3,7 0,-6 0,1 0,2-3,-2-1,0 1,2-3,-5 5,5-2,-2 0,0 3,1-3,-1 0,0 2,2-1,-2 2,0 0,2 0,3 0,-4 0,18 0,-19 0,22 0,-23 0,28 0,-26 0,32-3,-32 2,37-2,-35 3,54 9,-52-7,52 12,-54-13,55 8,-53-6,28 1,-3 1,-25-4,58 2,-59-3,45 0,-34 0,5 0,-2-3,-19 2,17-5,-17 6,23-3,-23 3,32 0,-30 0,37 0,-36 0,34 0,-35 0,37 0,-35 0,35 0,-37 0,37 0,-35-3,44 2,-42-1,46 2,-42 0,50 0,-47 0,53 0,-56 0,21 0,0 0,-23 0,62-3,-60 2,65-5,-65 6,58-9,-60 8,64-5,-65 6,66 0,-68 0,69 6,-63-5,72 7,-70-7,54 2,-60-3,52 3,-53-3,60 3,-59-3,53 0,-22 0,-4 0,20 0,-51 0,42 3,-41-2,18 2,-5-3,-14 0,42 0,-41 0,58 0,-23 0,3 0,8 0,-48 0,32 0,-33 0,30 0,-29 0,26 0,-27 0,27 0,-29-3,29 2,-30-2,38 3,-32 0,41 0,-42 0,39 0,-39 0,34 3,-35-2,34 1,-33-2,45 3,-43-2,50 5,-51-6,38 3,-42-3,23 0,-23 0,17 0,-17 0,11 0,-9 0,10 0,-10 3,23 0,-22 1,39 2,-38-6,18 3,-8-3,-12 0,23 0,-24 0,13 0,-4 0,-4 0,8 0,-16 0,14-3,-13 3,13-3,-14 3,11 0,-10 0,12-3,-11 2,11-5,-12 6,9-3,-9 3,10 0,-11 0,11 0,-10 0,4 0,0 0,-5 0,8 0,-5 0,0 0,7 0,-8 0,11 0,-15 3,15-3,-15 3,16 0,-14-2,11 2,-10-3,9 0,-9 0,7 0,-5 0,2 2,-2-1,5 2,-7-3,6 0,-4 0,0 0,2 0,1 3,-3-3,5 3,-8-3,5 0,-2 3,0-2,2 4,-5-1,5-1,0 0,-1-3,4 3,-8-2,5 1,-2 1,-1-2,3 2,-2 0,0 0,2 1,-2-2,0-2,2 0,-3 0,1 0,-1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7:45:13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90,'39'0,"-6"3,-26-2,7 2,4-3,8 0,-1 0,13 4,-20-4,48 10,-49-9,69 12,-69-11,50 11,-54-12,26 9,-29-9,16 5,-16-5,22 5,-20-5,33 8,-32-7,55 8,-52-10,58 7,-59-6,33 2,-37-3,9 0,-4 0,-3 0,8 0,16 0,-17 0,16 0,-25 0,16 0,-16 0,25-3,-26 2,20-2,-21 3,17 0,-16 0,23 0,-22 0,28-4,-28 3,25-2,-26 3,17 0,-15 0,8 0,-5 0,13 0,-15 0,26 0,-27 0,40 3,-38 1,44 0,-45 0,39-1,-40-2,37 2,-37-3,21 0,-25 0,20 0,-16 0,61 0,-49 0,71-3,-73 2,45-2,-54 3,26 0,-29 0,7 0,-1 0,3 0,1 0,-4 0,-2-4,-2 0,5-3,-2 3,-1 1,4 3,-3 0,2 3,4-2,-8 2,32-3,-30 0,43 0,-45 0,54 0,-45 0,34 0,3 0,-24 0,30 1,-2 1,-38-1,34 1,0-1,-37-1,77 0,-84 0,40 0,-44 0,22 0,-24 0,24-3,-22-1,34-3,-32 3,20 0,-25 4,12-3,-7 2,20-8,-19 7,19-5,-23 7,16-3,-16 2,16-5,-17 5,11-5,-5 5,9-2,-7 3,16-4,-23 4,17-7,-19 6,9-5,-3 2,2-3,1 3,-3 0,4 1,-3 2,6-2,-9 3,30-3,-28 2,66-2,-59 3,30 0,2 0,-24 0,69 0,-77 0,77 0,-78 0,79 0,-83 0,43 0,-49 0,16 0,-14 0,19 0,-17 0,49-3,-46 2,72-2,-72 3,32 0,-13 0,-22 0,48 0,-49 0,39 0,-40 0,24 3,-26-2,45 2,-39-3,70 0,-69 0,30 1,10 1,14 2,5 0,10-1,-72-3,38 3,-41-2,22 5,-24-5,8 2,0-3,-5 0,9 4,0-4,-8 4,24-4,-24 0,31 0,-33 0,28 0,-28-4,35 0,-34 0,40-5,-39 7,48-8,-46 10,25-4,2 4,-26 0,64-3,-63 2,60-5,-62 5,53-5,-53 5,52-6,-51 6,64-8,-62 7,59-8,-60 10,65-7,-61 6,60-5,-48 5,8-2,1 0,-31 2,28-2,-27 3,57 0,-45 0,31 0,3 0,-17 0,25 0,-1 0,-25 0,22 0,-3 0,-36 0,58 0,-68 0,35 0,-36 0,34 0,-34 0,17 0,-18 0,10 0,-8 0,39 6,-36-4,48 7,-51-8,20 2,-25-3,15 3,-13-2,26 6,-25-7,31 7,-30-6,37 5,-40-2,20 0,4-1,10 0,0-2,6 5,-39-5,19 2,-19-3,23 0,-22 0,34 4,-32-4,61 7,-55-6,35 2,2 0,-35-2,45 2,-31-3,-20 0,37 0,-32 0,6 0,7 0,-22 0,66 3,-56 1,29 0,0-1,-33 1,39 2,3-1,-35-3,36 2,-3-1,-40-3,50 0,-55 0,23 0,-25 0,29 0,-26 0,65 0,-59 0,36 0,17 3,-49-2,34 1,-2-1,-38-1,53 0,-58 0,31 0,-24 0,4 0,25 0,-32 0,58 0,-58 0,26 0,-29 0,-4 0,24 0,-18 0,34 0,-13 0,-2 0,11-3,-33 2,43-2,-40 3,61 0,-59 0,78 0,-76 0,61 0,-66 0,38 0,-40 0,20 0,-23 0,14-4,-10 4,35-4,-30 4,32 0,0 0,-27 0,72 4,-81-4,37 4,-39-4,18 0,-19 0,0 0,15-7,-14 6,11-9,-10 9,-4-2,14-4,-13 6,13-9,-11 6,5-3,-2 3,-1-3,4 6,13-5,-13 5,45-2,-43 3,35 2,3 0,-26-1,36 3,0-1,-37-2,68 5,-80-5,29 2,-38-3,7 0,-1 0,4 0,-1 0,-3 0,-2 0,1 0,7 0,-7 0,5 0,-8 0,8-3,-4 2,-2-2,3 3,-5 0,8 0,-5 0,0 0,2 0,-5 0,11 0,-10 0,14 0,-18 0,17 0,-16 0,10 0,-6 3,-2-2,8 6,-8-7,6 4,-1-4,-5 0,8 0,-8 0,6-4,-1 3,-5-2,8 3,-8 0,6 0,-4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2T05:00:23.576"/>
    </inkml:context>
    <inkml:brush xml:id="br0">
      <inkml:brushProperty name="width" value="0.2" units="cm"/>
      <inkml:brushProperty name="height" value="0.4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0 35,'24'-8,"-3"3,-18 2,6 2,3-2,49 3,-34 0,69 0,-80 0,35 0,3 0,-29 0,45 0,2 0,-38 0,40 0,0 0,-43 0,32 3,0 1,-35-3,33 6,1 0,-32-5,43 3,-1 1,-43-5,49 2,-2-1,-52-2,52-2,-1 1,-50 0,44-5,-1-1,-47 5,39-7,0 2,-40 5,67-6,-75 7,65-5,-59 6,72-3,-74 3,65 3,-62-3,75 6,-71-5,33 2,0 0,-36-2,45 1,0 0,-41-2,55 0,-4 2,-48-1,47 2,-1 0,-48-2,59 1,3 0,-58-2,49 0,-2 0,-51 0,39 0,2 0,-39 0,46 1,0 1,-44-2,51 3,2 0,-46-2,45 2,2-1,-40-1,31 2,-2 0,-38-3,24 2,-4-1,-37-1,55 0,-61 0,37 0,-33 0,43 0,-42 0,61 0,-60 0,76-3,-75 3,81-6,-81 5,69-2,-73 3,60 0,-59 0,70 6,-67-5,80 11,-80-11,72 5,-72-6,51 0,-37-3,4 2,-4-2,-24 3,7 0,-6 0,-2-3,8 3,-5-6,3 5,-1-1,1-1,-3 2,11-2,-13 3,7 0,-6 0,-2 0,8 0,-8 3,5-2,-3 4,-1-1,1 5,0-5,1 5,-1-9,3 6,-2-5,9 4,-11-1,6-1,-10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2T05:05:24.5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23,'27'-3,"-4"3,-16-3,5 3,7 0,8 0,-6 0,73 0,-70 0,60 1,3 1,-54-1,61 6,2 1,-57-6,37 9,-4-1,-49-7,45 9,-58-11,11 2,-15-3,3-6,12-1,-8 0,47-7,-44 9,60-5,-57 8,47-1,-48 2,45-2,-50 3,36 0,-40 0,29 0,-28 0,47-3,-42 3,62-6,-62 5,76-2,-73 3,54 0,-62 0,19 0,-21 0,4 0,0-2,-4 1,6-2,5 3,-7 0,53 3,-46-3,39 5,4-1,-35-3,46 5,0 0,-44-4,44 3,-3 0,-47-4,75 5,-84-5,34 2,-38-3,10 0,-11 0,-2 0,8-3,-7-1,4 1,3-3,-7 2,21-2,-19 3,19-3,-21 5,15-5,-14 6,14-3,-15 3,18 0,-17 0,29 5,-27-3,39 10,-38-11,77 21,-68-16,40 8,-1 0,-39-6,37 4,-1-2,-37-6,64 11,-71-14,15 2,-25-4,-3-2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2T05:05:34.55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0 104,'42'-7,"-8"2,-27 5,10 0,3 0,1 0,50 0,-47 0,68-3,-73 2,38-2,-46 3,36 0,-35 0,32 0,-33 0,26 0,-27 0,30 0,-29 0,44-3,-42 3,47-3,-48 3,45 0,-44 0,24 0,-29 0,10-3,-2-1,1-2,1 2,11-1,-15 4,29-5,-32 6,12-3,-8 0,-1 2,5-2,-4 3,1 0,-3-3,8 3,-9-3,5 0,-1 2,-2-1,18-1,-19 2,30-2,-31 3,28 0,-31 0,26 3,-25-2,30 7,-29-7,35 11,-35-11,29 8,-30-9,16 3,-16-3,14 0,-12 0,28 0,-28 0,45 6,-43-5,54 8,-53-9,25 3,-14-3,-1 0,5 0,-10 0,-14 0,15-6,-9 5,9-5,0 3,-12 3,25-3,-23 3,40 0,-37 0,65 0,-61 0,32 0,1 0,-27 0,72 0,-75 0,59 0,-65 0,66 0,-65 0,54-3,-58 2,31-2,-36 1,18 1,-14-5,2 5,7-4,-8 4,6-2,3 3,-9 0,34 0,-33 0,47-3,-48 3,37-6,-39 5,33-4,-31 4,30-2,-31 3,38 0,-37 0,20 0,4 0,-22 0,79 3,-73 0,33 0,-2 1,-34-1,77 0,-76-3,55 0,-53 0,8 0,-14 0,-4 0,8-3,-3 0,3-1,-3-2,-5 3,8-1,-1 1,-1 6,-1-2,1 5,-3-6,5 3,-4-3,4 0,-5 0,6 0,-6-3,3 0,-1-4,-2 4,6 0,-6 3,5 0,-4 0,1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2T05:05:41.79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14,'38'0,"-7"0,-10 3,1 0,12 1,-10-1,24-3,31 3,-27-3,22 6,-66-5,38 1,-31-2,39 3,-44-2,10 2,-5-6,-4-1,19-2,-17 2,7 2,9-4,-17 4,39-6,-39 7,34-5,-36 6,39-3,-37 3,20 0,-23 0,9 0,-3 0,9 0,-13 0,23 0,-22 0,45 0,-44 0,53 6,-52-5,61 10,-59-9,57 9,-60-10,44 8,-45-9,34 3,-36-3,27 0,-24 0,14-3,-17 3,5-3,1 0,-2 2,7-4,-8 4,3-2,2 3,-4 0,24-3,-23 2,61-1,-57 2,62 0,-68 0,54 0,-53 0,43-3,-46 2,15-2,-16-3,2 5,7-5,-5 6,4 0,-2 0,11 3,-11 1,38 2,-40 0,24-2,5 4,-5-1,11 0,-4 2,-34-9,35 6,-34-2,47-1,-42 0,44-3,-47 0,41 0,-43 0,34 3,-36-3,10 3,-5-3,-4 0,13-5,-13 3,10-4,-8 4,3 1,3-5,-6 6,19-6,-18 5,12-2,25 0,-34 3,38 0,0 2,-33 3,40 1,-1 0,-40-1,67 7,-75-11,24 8,-29-9,4 3,8 0,-10-2,13 2,7 2,-18-1,33 6,-38-7,14 0,-18-3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2T06:28:32.07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37,'34'-4,"-9"1,-12 3,-2 0,0 0,0 0,9 0,52 3,-35-2,26 2,-1 0,-31-2,31 2,0 1,-35-4,30 2,-2 0,-36-2,55 0,-61 0,27-4,-31 4,18-7,-17 6,19-9,-18 9,25-9,-25 9,29-2,-29 3,28 0,-11 0,9 0,-8 0,-8 0,-7 0,-3 0,0 0,-1 0,2 0,-1-3,-1 2,1-2,0 3,0-4,0 4,-1-4,1 4,1 0,-2 0,1 0,3 0,-2 0,15 0,-17 0,17 4,-18-4,7 4,-7-4,1 0,0 0,2 0,-1 0,-1 0,1 0,0 0,4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2T08:31:08.58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22,'26'-8,"-3"2,-16 6,6-3,-5 2,26-2,51 3,-40 0,45 0,-2 0,-52 0,56 0,0 0,-56 0,35 2,-3 2,-43-3,63 12,-74-12,30 6,-35-7,17 0,-17 3,20-3,-19 4,25-4,-24 0,24 0,-25 0,9 0,-12 0,0 0,7 0,-6 0,5 0,4 0,-8 0,17 0,-17 0,32 0,-28 0,58 0,-54 0,44 0,-50 0,18 0,-21 0,9 0,-10 0,4 0,2 0,-5 0,6 0,-4-4,-3 4,3-4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2T08:31:12.4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36,'26'0,"-3"-3,-16 2,6-2,-1 3,48 0,-38 0,37 0,0 0,-31 0,38 0,-1 0,-39 0,39 0,-16 3,-31-2,70 2,-71-3,63 0,-64 0,58 3,-31 1,4 0,6-1,-41-3,29-3,-30 2,33-5,-31 5,34-2,-35 3,44 0,-41 0,71 0,-67 0,35 0,0 0,-35 0,33 0,-1 0,-33 0,72 3,-72-2,71 5,-71-5,68 2,-65-3,65 0,-59 0,58 0,-63 0,53 0,-60 0,44 0,-46 0,25 0,-29 0,20 0,-19 0,34-3,-30 2,58-5,-55 5,75-2,-73 3,53 0,-60 0,53 0,-48 0,69 0,-68 0,65 0,-67 0,53 0,-55 0,61-3,-58 2,58-2,-61 3,65 0,-61 0,74-3,-75 2,71-2,-70 3,67 0,-69 0,66 0,-66 0,57-4,-59 4,45-3,-45 3,39 0,-40 0,46 0,-44 0,56-4,-56 4,59-7,-58 7,64-4,-63 4,56 0,-59 0,37 0,-40 0,27 0,-27 0,24 0,-25 0,28 0,-27 0,37 0,-36 0,78 0,-68 0,35 0,-2 0,-37 0,82 0,-81 0,70 0,-73 0,41 4,-47-4,19 3,-20-3,4 0,-3 0,-2 0,5-3,-2 2,0-2,14 3,-14 0,49 0,-44 0,57 0,-59 0,48 0,-48 0,46 0,-47 0,38 0,-39 0,13 0,7 0,-19 0,35 3,-38-2,35 2,-5-3,-4 0,33 3,-54-2,58 5,-54-5,45 2,-46-3,14 0,6 0,-23 0,51 0,-49 0,47 0,-47 0,49 0,-51 0,57 0,-54 0,54 4,-54-3,68 3,-66-4,71 3,-48-2,6 2,1-3,-39 0,18 0,-21 0,12 0,-12 0,21 0,-18 0,36 0,-34 0,19 0,11 0,11 0,-2 0,-7 0,-4-3,-26 2,51-2,-37 3,7 0,-8 0,-19 0,10 0,-10 0,20 0,-19 0,38 0,-32 0,45 0,-44 0,44 0,-47 0,38 3,-40-2,26 2,-28-3,19 0,-20 0,20 0,-19 0,19 0,-20 0,16 0,-15 0,6 0,-9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2T08:31:15.79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43,'38'-15,"-6"4,-28 5,8 5,6-2,-2 0,19 2,-24-2,57 6,-50-2,42 4,2 0,-38-3,41 3,0 0,-45-4,39 4,1 0,-39-3,30 3,-1 0,-34-4,55 2,-57-3,39 0,-44-3,28-1,-30 0,28-6,-24 9,30-12,-29 12,29-6,-30 7,21 0,-23 0,16 0,-15 0,12 0,-10 0,5 0,0 3,-2-2,2 2,0 0,-2-2,53 9,-44-8,35 5,-1 0,-37-5,46 7,2 0,-44-6,42 6,-1 0,-41-7,66 14,-71-14,21 8,-33-10,2 0,9-3,-6 2,8-6,-5 7,-4-3,17-1,-15 4,30-4,-31 4,28 0,-31 0,28 0,-26 0,44 0,-41 0,48-3,-50 3,19-4,-6 4,-15 0,30 0,-5 0,-7 0,28-3,-44 2,44-2,-44 3,40 0,-40 0,37 0,-37 0,28-3,-31 2,19-2,-20 3,13 0,-10-3,5 2,0-2,-5 0,7 2,-7-5,5 5,0-5,-5 2,7 0,-7-2,5 5,0-2,-2 3,2 0,-3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2T08:32:05.171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2T08:32:08.661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8:23:46.4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15,'39'-8,"-6"1,-26 7,3 0,11 0,-7 0,20 0,46 0,-41 0,40 0,-4 0,-48 0,38 0,-1 0,-40 0,36 2,1 0,-32-2,44 5,-2 1,-46-4,39 2,-2-1,-43-3,70 3,-74-2,40 2,-44-3,19 0,-21 0,8 0,0 0,-4 0,7 0,4 0,-10 0,49 0,-46 0,31 0,-9 0,-24 0,30 0,-36 0,27 0,-23 0,38 0,-25 0,7 0,-1 0,-18 0,7 0,-1 0,-11 0,11-3,10 2,-14-2,52 3,-51 0,72-4,-72 4,69-4,-70 4,52 4,-55-4,33 4,-36-4,23 0,-23 0,32 0,-29 0,36 0,-37 0,14 0,-9 0,-8 0,18 0,-18 0,11 0,-6 0,2 0,8 0,-12 0,5 0,35-4,-34 4,34-4,-11 4,-17 0,76 0,-66 0,17 0,0 0,-14 4,11-4,-12 4,-26-4,20 0,-21 0,34 0,-30 0,48 0,-46 0,21 0,-7 0,-16 0,32 0,-21 0,3 0,2 0,-19 0,10 3,-6-2,1 2,3-3,9 0,-13 0,19 0,-24 0,37 0,-32 0,44 0,-45 0,42 0,-41 0,47 0,-47 0,64 0,-61 0,61 3,-64-2,57 2,-55-3,45 0,-49 0,50 3,-46-2,35 2,-41-3,10 0,-6 0,1 0,3 0,9 0,-13 0,32 0,-33 0,54 0,-50 0,34 1,1 1,-30-1,72 5,-80-5,54 6,-53-7,56 4,-56-4,56 4,-55-3,57 3,-58-4,55 3,-56-2,41 2,-43-3,54 0,-48 0,58 3,-62-2,60 2,-57-3,66 0,-66 0,79 0,-77 0,32 0,0 0,-27 0,74 3,-75-2,67 5,-73-5,57 6,-59-7,46 4,-48-4,55 0,-52 0,68 0,-67 0,80 0,-77 0,75 0,-78 0,65 0,-66 0,55 0,-56 0,46 3,-47-2,37 5,-39-5,37 5,-36-5,16 2,-18-3,6 3,-1-2,18 2,-20 0,28-2,-33 6,42-7,-41 4,33-4,-34 0,30 0,-26 0,45 0,-43 0,67 0,-63 0,34 0,1 0,-33 0,76 0,-81 0,44 0,-49 0,28 0,-27 0,30 0,-30 0,49 0,-45 0,81 0,-76 0,76-4,-81 4,32-4,-39 4,20-6,-17 4,27-4,-28 6,28 0,-28 0,35-3,-34 2,50-2,-47 3,74 0,-69 0,75-4,-78 4,44-7,-50 6,19-2,-21 3,14 0,-11 0,28-3,-24 2,52-2,-51 3,68 0,-68 0,63 0,-65 0,36 0,-40 0,9 0,3 0,-12 0,12 3,7 1,-18 0,53-1,-49-3,45 0,-49 0,27 0,-28 0,21 0,-21 0,12 0,-9 0,-2 0,8 0,-8 0,6 0,-1 0,-5 0,8 0,-5 0,0 0,5-3,-8 2,9-2,-3 3,-2 0,0 0,2 0,-5 0,22 0,-23 0,15 0,-1 0,-14 0,24 0,-27 0,8 0,0 0,-4 0,7 0,-5 0,-1 0,4-3,-3 2,2-6,-2 3,-1 0,0-2,1 2,-1-3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2T08:32:29.0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18,'26'0,"-3"0,-16 0,0 0,-29 10,16-8,-17 7,46-28,-14 18,16-17,-25 21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2T08:32:33.6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29,'26'-7,"-3"0,-16 4,0 2,6-5,-5 5,6-2,-36 19,16-12,-20 14,20-14,2 0,25-14,-18 4,25-7,-25 10,4 3,7-7,-6 12,5-10,-3 5,1-8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8:23:49.8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1 161,'39'0,"-10"3,-22-2,3 2,8-3,11 3,-9-2,58 6,-56-6,48 3,-18 1,-3 1,-9 1,29 0,20 0,-18 0,-23-1,23-3,19 0,-21-1,-28-2,53 2,-1 0,-54-1,40 1,4 0,-30-2,30 0,-42 0,-32 0,18 0,-18 0,30-3,-26 2,55-5,-51 5,47-3,-52 4,24-3,-29-1,15-3,-13 0,8-1,-3 1,-2 0,4 0,-4-1,9 4,-9-2,5 2,-3-3,-2-1,5 1,-6 0,3 3,4-3,-6 3,8-3,-8 3,5 1,1 0,-6-2,8 1,-8-2,5 5,4-5,-11 2,9 0,-8-3,4 6,3-5,-4 5,0-2,4 0,-3 2,2-6,-2 7,-1-4,4 1,-3 2,2-2,-2 3,-1 0,4 0,-3 0,12 0,-14 0,30 0,-31 0,43 0,-38 0,52 10,-38-8,60 14,-61-14,61 8,-75-9,28 3,-21-4,-5 0,7 0,-12 0,1 0,1 0,3-3,0-1,-4 0,1-3,-1 3,0 0,1-2,-1 2,0 0,1-3,2 3,-5 0,8 1,-8 0,6 2,-1-2,-5 3,8 0,-8 0,6-4,-1 4,-5-4,8 4,-8 0,5 0,1 0,-6 0,8 0,-8 0,5 0,1 0,-6 0,8 0,-8 0,5 0,1 0,-6 0,8 0,-8 0,5 0,1 0,-6 0,8 0,-8 0,5 0,-2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8:23:55.2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42,'39'0,"-6"0,-26 0,10 0,2 0,10 0,-10 0,62 7,-57-6,50 6,2 0,-49-5,34 2,-4-1,-42-3,44 3,-47-2,14 2,-13-3,-4 0,14 0,-10 0,5 0,-2 0,-4 0,6-3,6 2,-11-2,20 3,-23 0,29 0,-27 0,12-3,-12 2,-3-2,12 0,-3 2,-3-3,2 4,-3 0,2 0,1 0,-3 0,1 0,2 0,-2-3,3-1,-4-3,1 0,-1-1,0 4,1-2,2 5,-5-5,8 5,-8-6,6 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1:26:12.4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0 104,'39'0,"-6"0,-26 0,7 0,4 0,1 3,-1-2,30 2,-31-3,29 0,-6 0,19 3,-7-2,43 5,-77-5,44 6,-53-7,40 7,-34-7,37 4,-42-4,16 0,-14 0,9 0,-3 0,-2 0,0 0,5 0,-7 0,15 0,-19 0,32 0,-28 0,37 0,-39 0,34 0,-34 0,36 0,-35 0,45 0,-43 0,49 3,-49-2,43 5,-45-5,35 2,-36-3,24 0,-26 0,16 0,-17 0,21 0,-20 0,10 0,-3 0,-7 0,13 0,1 0,-6 0,24 0,-30 0,34 0,-34 0,23 0,-25 0,16 0,-16 0,13 0,-11 0,6 0,-1 0,1 0,-2 0,13 0,-18 0,35 0,-34 0,37 0,-37 0,27-3,-29 2,20-5,-20 5,13-2,-11 3,12 0,-12 0,24-4,-24 3,43-5,-41 5,45-2,-47 3,37 0,-37 0,30 0,-31 0,29 0,-29 0,28 0,-28 0,22 0,-24 0,11 0,-6 0,2 0,1 0,-3 0,1 0,2 0,-1 0,1 0,1 0,-3 0,2 0,-2 0,-1 0,4-3,16 2,-15-2,36 3,-41 0,44 0,-45 0,20 0,0 0,-20 0,45 0,-28 0,7 0,-2 0,-24 0,9 0,-3 0,8 0,-4 0,11 0,-22 0,26 0,-24 0,36 0,-35 0,42 0,-41 0,38 0,-40 0,33 0,-33 0,37 0,-37 0,43 0,-41 0,38 0,-40 0,33 0,-33 0,34 0,-34 0,36 0,-35 0,32 0,-33 0,30 0,-30 0,33 0,-33 0,27 0,-28 0,28 0,-27 0,27 0,-29 0,23 0,-23 0,32 0,-29 0,45 0,-43 0,49 0,-49 0,40 0,-43 0,27 0,-29 0,26 0,-25 0,19 0,-22 0,25 0,-21 0,37 3,-37-2,37 2,-37-3,24 0,-27 0,11 0,-5 0,0 0,2 0,-2 0,-1 0,4 0,10 0,-11 0,22 0,-28 0,25 0,-25-3,21-1,-21 0,21 0,-21 4,25-3,-25 2,34-2,-32 3,36 0,-38 0,38 0,-36 0,29 0,-31 0,21 0,-21 0,18 0,-19 0,6 0,1 0,-4 0,17 0,-13 0,4 0,2 0,-10 0,45-3,-39 2,59-2,-62 3,56-3,-56 2,39-2,-44 3,25-4,-26 4,26-4,-25 4,28 0,-28 0,16 0,-16 0,16 0,-13 0,25 0,-28 0,19 0,-21 0,8 3,0-2,-4 2,7-3,-6 0,1 0,12 0,-13 0,22 0,-25 0,22 0,-24 0,14 0,-11 0,6 0,-1 0,-5 0,11-3,-13-1,10 0,-6 1,-2 0,11 2,-13-2,26-1,-24 0,30 0,-31 1,19 3,-22 0,9 0,1 0,-5 0,6-3,-4 2,-3-2,11 3,-14 0,11-3,-5 2,0-2,2 3,-2 0,-1 0,4 0,6 0,-7 0,13 0,-21 0,8 0,0 0,-5 0,9 0,-7 0,4 0,-3 0,12 0,-13 0,22 0,-25 0,25 0,-26 0,26 3,-25-2,28 5,-28-5,35 8,-30-7,36 4,-36-6,33 4,-37-4,30 7,-31-7,25 4,-25-4,28 3,-27-2,36 5,-35-5,32 2,-33 0,24 1,-26 0,13-1,-12 1,4-4,2 4,1-4,-2 0,0 0,2 0,-5 0,7 0,-6 3,-2-2,11 2,-13-3,16 0,-17 0,27 0,-24 0,37 0,-36 0,16 0,-19 0,8 0,-2 0,8 0,-12 0,5 0,-3 0,1 0,3 0,-4 0,0 0,4 0,-3 0,3 0,-4 0,0 0,4 0,-3 0,12 0,-13 0,28 0,-29 0,35 0,-33 0,38 0,-36 0,31 0,-36 0,20 0,-22 0,10 0,-6 0,-2-3,11 2,-13-6,10 6,-3-5,-4 5,23-2,-24 3,24-3,-27 2,34-6,-30 7,39-4,-40 4,40-3,-39 2,20-2,1 3,-20 0,53-3,-52 2,56-2,-56 3,53-3,-54 2,51-2,-51 3,38 0,-41 0,25 0,-26 0,17 0,-15 0,2 0,6 0,-11 3,18-2,-18 2,18-3,-18 0,21 0,-20 0,16 0,-14 0,6 0,-1 0,-1 0,1-3,1 2,-6-2,11-1,-14 3,18-5,-18 2,24 0,-22 1,31 0,-30 2,15-3,17 1,11 2,1-2,10 0,-51 2,31-2,-34 3,33 0,-33 0,30 0,-30 0,36 0,-34 0,34 0,-36 0,36 0,-34 0,34 0,-36 0,20 0,-22 0,10 0,-6 0,8 0,-6 0,13 0,-19 0,17 0,-15 0,2 0,6-3,-10 2,9-2,-4 3,0 0,6 0,-9 0,27 0,-26 0,36 0,-38 0,25 0,-26 0,10 0,-3 0,-7 0,13 0,-11 0,5 0,1-4,-6 4,8-4,-8 4,5-3,1 2,-6-2,8 3,-9 0,10 0,-6 0,0 0,1 3,-4-2,12 2,-11-3,4 0,0 4,-8-4,14 4,-11-4,6 0,-1 6,-5-5,8 6,-8-4,6-2,-1 2,-5-3,8 3,-8 4,2 1,0 6,-3-9,4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1:30:17.0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34,'30'-11,"-4"2,-20 9,6-3,4 2,6-2,-5 3,5-3,-14 3,43-3,-35 3,49 0,-54 0,69 3,-50-3,18 2,0-1,-19-1,49 3,-58-2,47 5,-54-5,26 1,-30-2,11 0,-4 0,-2 0,3 0,-5 0,2 0,15 0,-16 0,24 0,-27 0,24 0,-24 0,21 0,-22 0,33 6,-29-4,32 7,-35-9,35 6,-33-5,46 5,-45-5,37 2,-40-3,19 0,-22 0,16 3,-14-3,34 6,-31-5,20 2,9 3,13 1,-3 1,28 0,-65-7,51 5,-52-5,29 5,-33-6,28 6,-26-5,40 5,-39-5,42 5,-42-6,53 3,-50-3,44 0,-49 0,16 0,-16 0,19 3,-15-2,40 2,-41-3,43 3,-44-2,41 2,-37-3,27 0,-31 0,8 0,-10 0,16 0,-13 0,34 0,-35 0,43 0,-42 0,49 0,-51 2,50-1,-51 2,43-3,-41 0,33 3,-34-2,23 2,-25-3,33 6,-29-5,51 8,-49-8,65 8,-63-8,66 5,-68-6,61 3,-62-2,40 2,-44-3,24 0,-25 0,28 0,-26 0,25 0,-26 0,22-3,-23 2,16-5,-16 5,5-5,1 2,-4-2,4 2,14-8,-14 10,55-13,-48 13,31-3,0-2,-33 3,30-2,-1-1,-34 3,28-2,-15 0,-13 4,14-4,-11 3,-10 3,9-3,-4 3,0 0,2 0,-2 0,-1 0,7 0,-8 0,17 0,-18 0,13 0,-13 0,2 0,3 0,-1-3,4 2,-8-5,5 5,-3-5,1 6,3-3,-1 0,-5 2,8-5,-5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1:30:23.2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20,'38'0,"-7"0,-24 0,2 0,14 0,-10 0,10 0,28 0,-33 0,27 0,1 0,-30 0,33 0,1 0,-31 0,38 0,0 0,-37 0,47 0,-49 3,-4-2,38 5,-36-5,58 4,-39-4,9 2,-7-3,-28 0,28 0,-26 0,40 3,-34-2,51 8,-48-8,44 11,-52-11,39 8,-39-8,36 2,-37-3,37 0,-36 0,38 0,-38 0,33 0,-34 0,23 0,-25 0,20 0,-20 0,22 0,-21 0,32-3,-30 2,30-5,-32 5,32-2,-30 3,36 0,-37 0,40 0,-38 0,32 0,-35 0,29 3,-28-2,29 5,-30-5,29 5,-27-6,47 9,-45-7,33 3,2 2,-29-2,36-1,0-1,-33 0,31-2,-1-2,-30 1,24 0,-3 0,-30 0,29 0,-36 0,18-3,-14 3,38-6,-36 5,42-2,-43 3,39 0,-39 0,41 0,-40 0,49 0,-48 0,45 0,-47 0,30 0,-32 0,27 0,-27 0,33 0,-35 3,39 1,-38-1,42 3,-39-5,30 2,-32-3,13 0,-13 0,2 0,3 0,-1 0,7-3,-10 2,3-2,1 3,-4 0,7 0,-5 0,-1-3,3-1,-1-2,-2 2,3 1,-5 0,5 2,1-2,-6 3,8-3,-8 3,5-6,1 5,-3-5,2 5,-2-2,2 3,-2 0,2-3,1 2,-6-2,8 3,-5 0,0 0,4 0,2 0,-4 0,5 0,-10 0,2 0,4 0,-3 0,2 0,-2 0,-1 0,3 0,-1 0,1 0,-3 0,1 0,2 0,-2 0,3-3,-4 3,1-3,5 3,-7-3,12 2,-15-5,7 5,-1-5,-5 6,8-6,-4 2,-3 0,8-2,-8 2,3-2,1 2,-3 1,4 0,-3-1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1:30:25.5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14,'34'-8,"-6"2,-22 6,3 0,10 0,12 0,-9 0,25 0,0 0,-19 0,44 2,1-1,-45 0,39 1,-2-1,-45-1,41 0,-2 3,-40-2,32 2,-1 0,-33-3,30 2,8-1,16-1,0 0,-14 0,-8 0,-30 0,37 2,1 0,-36-1,37 2,0 1,-39-4,29 5,0-1,-32-2,68 9,-68-9,29 4,0 0,-28-5,35 5,2 0,-30-5,33 6,2-1,-28-4,48 4,-61-6,64 7,-56-5,40 5,0-1,-39-4,28 3,-3 0,-38-5,46 6,-49-5,26 2,-28-3,25 0,-24 0,33 0,-32 0,51 0,-47 0,71 0,-69 0,27 0,0 0,-28 0,69 0,-69 0,67 0,-67 0,60 0,-62 0,63 0,-61 0,53 0,-56 0,22 0,-27 0,4 0,5 0,-8 0,11 0,1 0,-8 0,29-6,-30 4,39-7,-39 9,24-6,-27 2,14-3,-15 4,15 0,-15 3,35-6,-30 4,41-4,-43 6,34-3,-34 2,23-2,-26 3,10-3,-6 3,-1-3,6 3,-6-3,4 2,0-2,-4 3,6 0,-7 0,6 0,-1-3,-2 2,3-5,-4 6,1-3,2 0,-5-1,5-3,-3 3,2 1,1 3,-3 0,1 0,-1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C5ECE-8D41-F44E-9BEC-57A9A35FF96F}" type="datetimeFigureOut">
              <a:rPr lang="en-KR" smtClean="0"/>
              <a:t>2023/08/03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B2F57-2C9C-0140-B65C-6AD4CCD79DC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9541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6858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99429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11817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37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5225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68265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41899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37190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56062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58112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1646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97345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2900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6D87-118F-32F3-2DF1-516742301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0491F-5100-86C0-C445-6CFE6A5B1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45F92-9D33-66D7-5AE0-7D14F9B3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1D488175-9B75-F74C-84E9-00B3D1DC9BC4}" type="datetime4">
              <a:rPr lang="en-US" smtClean="0"/>
              <a:t>August 3,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BB371-1DB0-777D-C3F2-B966D209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CC110-F672-77F5-0BC6-4A5C4B20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253088D-31C3-1E4B-B81E-E383EAC32679}" type="slidenum">
              <a:rPr lang="en-KR" smtClean="0"/>
              <a:pPr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999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92361-561D-64AB-DA80-0240EFC89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1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28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2D4C-2F93-4245-9A01-2DF9615A5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323"/>
            <a:ext cx="5257800" cy="5174640"/>
          </a:xfrm>
        </p:spPr>
        <p:txBody>
          <a:bodyPr>
            <a:normAutofit/>
          </a:bodyPr>
          <a:lstStyle>
            <a:lvl1pPr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sz="14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 sz="11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 sz="11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F1F5A-5292-1C89-15F8-FBD9B514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A2364626-FC81-3C4A-9AFC-8DE46EF7E9BC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6021D-1529-AB02-FE82-0CC4962B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9F1B8-DC8D-7537-B97D-0CB33FAB9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253088D-31C3-1E4B-B81E-E383EAC32679}" type="slidenum">
              <a:rPr lang="en-KR" smtClean="0"/>
              <a:pPr/>
              <a:t>‹#›</a:t>
            </a:fld>
            <a:r>
              <a:rPr lang="en-KR" dirty="0"/>
              <a:t> / </a:t>
            </a:r>
            <a:r>
              <a:rPr lang="en-US" altLang="ko-KR" dirty="0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3311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8C8D9-2EA8-6901-4DE5-3647E8E1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7D1C7-8CB2-5A0C-0FB8-1C21FA96D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D956-A804-19E3-CA29-C3415780B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6540B8D0-1962-E047-AF4E-3BC584207EDD}" type="datetime4">
              <a:rPr lang="en-US" smtClean="0"/>
              <a:t>August 3,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F030D-DB97-15D9-674C-8EF0C1541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15D43-008F-2EC3-6FE2-20D1DB1AE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253088D-31C3-1E4B-B81E-E383EAC32679}" type="slidenum">
              <a:rPr lang="en-KR" smtClean="0"/>
              <a:pPr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2741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ho264@inu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customXml" Target="../ink/ink3.xml"/><Relationship Id="rId12" Type="http://schemas.openxmlformats.org/officeDocument/2006/relationships/image" Target="../media/image40.png"/><Relationship Id="rId2" Type="http://schemas.openxmlformats.org/officeDocument/2006/relationships/hyperlink" Target="https://arxiv.org/pdf/1502.01852v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customXml" Target="../ink/ink5.xml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customXml" Target="../ink/ink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customXml" Target="../ink/ink11.xml"/><Relationship Id="rId18" Type="http://schemas.openxmlformats.org/officeDocument/2006/relationships/image" Target="../media/image64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openxmlformats.org/officeDocument/2006/relationships/image" Target="../media/image59.png"/><Relationship Id="rId17" Type="http://schemas.openxmlformats.org/officeDocument/2006/relationships/image" Target="../media/image63.png"/><Relationship Id="rId2" Type="http://schemas.openxmlformats.org/officeDocument/2006/relationships/image" Target="../media/image54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customXml" Target="../ink/ink10.xml"/><Relationship Id="rId5" Type="http://schemas.openxmlformats.org/officeDocument/2006/relationships/image" Target="../media/image56.png"/><Relationship Id="rId15" Type="http://schemas.openxmlformats.org/officeDocument/2006/relationships/image" Target="../media/image61.png"/><Relationship Id="rId10" Type="http://schemas.openxmlformats.org/officeDocument/2006/relationships/image" Target="../media/image53.png"/><Relationship Id="rId4" Type="http://schemas.openxmlformats.org/officeDocument/2006/relationships/customXml" Target="../ink/ink7.xml"/><Relationship Id="rId9" Type="http://schemas.openxmlformats.org/officeDocument/2006/relationships/image" Target="../media/image58.png"/><Relationship Id="rId1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dasDie/deeplearning.ai/blob/master/Improving%20Deep%20Neural%20Networks/Week1/Initialization/init_utils.py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customXml" Target="../ink/ink12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18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" Type="http://schemas.openxmlformats.org/officeDocument/2006/relationships/image" Target="../media/image111.png"/><Relationship Id="rId21" Type="http://schemas.openxmlformats.org/officeDocument/2006/relationships/customXml" Target="../ink/ink21.xml"/><Relationship Id="rId7" Type="http://schemas.openxmlformats.org/officeDocument/2006/relationships/customXml" Target="../ink/ink15.xml"/><Relationship Id="rId12" Type="http://schemas.openxmlformats.org/officeDocument/2006/relationships/image" Target="../media/image116.png"/><Relationship Id="rId17" Type="http://schemas.openxmlformats.org/officeDocument/2006/relationships/customXml" Target="../ink/ink19.xml"/><Relationship Id="rId25" Type="http://schemas.openxmlformats.org/officeDocument/2006/relationships/customXml" Target="../ink/ink23.xml"/><Relationship Id="rId2" Type="http://schemas.openxmlformats.org/officeDocument/2006/relationships/image" Target="../media/image110.png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customXml" Target="../ink/ink17.xml"/><Relationship Id="rId24" Type="http://schemas.openxmlformats.org/officeDocument/2006/relationships/image" Target="../media/image123.png"/><Relationship Id="rId5" Type="http://schemas.openxmlformats.org/officeDocument/2006/relationships/customXml" Target="../ink/ink14.xml"/><Relationship Id="rId15" Type="http://schemas.openxmlformats.org/officeDocument/2006/relationships/image" Target="../media/image118.png"/><Relationship Id="rId23" Type="http://schemas.openxmlformats.org/officeDocument/2006/relationships/customXml" Target="../ink/ink22.xml"/><Relationship Id="rId28" Type="http://schemas.openxmlformats.org/officeDocument/2006/relationships/image" Target="../media/image126.png"/><Relationship Id="rId10" Type="http://schemas.openxmlformats.org/officeDocument/2006/relationships/image" Target="../media/image115.png"/><Relationship Id="rId19" Type="http://schemas.openxmlformats.org/officeDocument/2006/relationships/customXml" Target="../ink/ink20.xml"/><Relationship Id="rId4" Type="http://schemas.openxmlformats.org/officeDocument/2006/relationships/image" Target="../media/image112.png"/><Relationship Id="rId9" Type="http://schemas.openxmlformats.org/officeDocument/2006/relationships/customXml" Target="../ink/ink16.xml"/><Relationship Id="rId14" Type="http://schemas.openxmlformats.org/officeDocument/2006/relationships/image" Target="../media/image117.png"/><Relationship Id="rId22" Type="http://schemas.openxmlformats.org/officeDocument/2006/relationships/image" Target="../media/image122.png"/><Relationship Id="rId27" Type="http://schemas.openxmlformats.org/officeDocument/2006/relationships/image" Target="../media/image125.png"/><Relationship Id="rId30" Type="http://schemas.openxmlformats.org/officeDocument/2006/relationships/image" Target="../media/image12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customXml" Target="../ink/ink29.xml"/><Relationship Id="rId18" Type="http://schemas.openxmlformats.org/officeDocument/2006/relationships/image" Target="../media/image136.png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12" Type="http://schemas.openxmlformats.org/officeDocument/2006/relationships/image" Target="../media/image133.png"/><Relationship Id="rId17" Type="http://schemas.openxmlformats.org/officeDocument/2006/relationships/image" Target="../media/image135.png"/><Relationship Id="rId2" Type="http://schemas.openxmlformats.org/officeDocument/2006/relationships/image" Target="../media/image128.png"/><Relationship Id="rId16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customXml" Target="../ink/ink28.xml"/><Relationship Id="rId5" Type="http://schemas.openxmlformats.org/officeDocument/2006/relationships/customXml" Target="../ink/ink26.xml"/><Relationship Id="rId15" Type="http://schemas.openxmlformats.org/officeDocument/2006/relationships/image" Target="../media/image134.png"/><Relationship Id="rId10" Type="http://schemas.openxmlformats.org/officeDocument/2006/relationships/image" Target="../media/image103.png"/><Relationship Id="rId19" Type="http://schemas.openxmlformats.org/officeDocument/2006/relationships/image" Target="../media/image137.png"/><Relationship Id="rId4" Type="http://schemas.openxmlformats.org/officeDocument/2006/relationships/image" Target="../media/image129.png"/><Relationship Id="rId9" Type="http://schemas.openxmlformats.org/officeDocument/2006/relationships/image" Target="../media/image132.png"/><Relationship Id="rId14" Type="http://schemas.openxmlformats.org/officeDocument/2006/relationships/customXml" Target="../ink/ink3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678E-436D-A883-7245-EC5E42048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6211"/>
            <a:ext cx="9144000" cy="2387600"/>
          </a:xfrm>
        </p:spPr>
        <p:txBody>
          <a:bodyPr>
            <a:noAutofit/>
          </a:bodyPr>
          <a:lstStyle/>
          <a:p>
            <a:r>
              <a:rPr lang="en-KR" sz="2800" b="1" dirty="0"/>
              <a:t>Improving Deep Neural Networks: Hyperparameter Tuning, Regularization and Optimization</a:t>
            </a:r>
            <a:br>
              <a:rPr lang="en-KR" sz="2800" b="1" dirty="0"/>
            </a:br>
            <a:r>
              <a:rPr lang="ko-KR" altLang="en-US" sz="2800" b="1" dirty="0"/>
              <a:t> </a:t>
            </a:r>
            <a:r>
              <a:rPr lang="en-US" altLang="ko-KR" sz="2800" b="1" dirty="0"/>
              <a:t>(Andrew Ng)</a:t>
            </a:r>
            <a:br>
              <a:rPr lang="en-KR" sz="2800" b="1" dirty="0"/>
            </a:br>
            <a:br>
              <a:rPr lang="en-KR" sz="2800" b="1" dirty="0"/>
            </a:br>
            <a:r>
              <a:rPr lang="en-KR" sz="2800" b="1" dirty="0"/>
              <a:t>&lt;Week 1 </a:t>
            </a:r>
            <a:r>
              <a:rPr lang="en-US" sz="2800" b="1" dirty="0"/>
              <a:t>Assignment</a:t>
            </a:r>
            <a:r>
              <a:rPr lang="en-KR" sz="2800" b="1" dirty="0"/>
              <a:t>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48272-3578-B394-80BC-13DEB9DCC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8689"/>
            <a:ext cx="9144000" cy="1099595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Jiho Lee (Undergraduate Student)</a:t>
            </a:r>
          </a:p>
          <a:p>
            <a:r>
              <a:rPr lang="en-US" altLang="ko-KR" sz="1600" dirty="0">
                <a:hlinkClick r:id="rId3"/>
              </a:rPr>
              <a:t>jiho264@inu.ac.kr</a:t>
            </a:r>
            <a:endParaRPr lang="en-US" altLang="ko-KR" sz="1600" dirty="0"/>
          </a:p>
          <a:p>
            <a:r>
              <a:rPr lang="en-US" altLang="ko-KR" sz="1600" dirty="0"/>
              <a:t>Department of Embedded Systems Engineering, INU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E2059-03D6-C079-57A8-56A41737C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3E2B3-9B83-1B45-AC88-30D2EAA2A3BE}" type="datetime4">
              <a:rPr lang="en-US" smtClean="0"/>
              <a:t>August 3, 2023</a:t>
            </a:fld>
            <a:endParaRPr lang="en-KR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9F44F00-4E3A-1C63-F910-A8EA3885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C68C38-FB3E-7085-8A2D-C8382C09E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888" y="1377970"/>
            <a:ext cx="2840224" cy="6265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ECD72-FD52-1909-272B-CA748F98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8313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193A-BCF0-0420-80BA-CD336BD7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Assignment 01 : Initialization - </a:t>
            </a:r>
            <a:r>
              <a:rPr lang="en-US" dirty="0"/>
              <a:t>Random initialization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44B6D-582F-EF11-82C3-2F1941E21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2323"/>
                <a:ext cx="6477000" cy="5174640"/>
              </a:xfrm>
            </p:spPr>
            <p:txBody>
              <a:bodyPr/>
              <a:lstStyle/>
              <a:p>
                <a:r>
                  <a:rPr lang="ko-KR" altLang="en-US" b="0" dirty="0"/>
                  <a:t>이번엔</a:t>
                </a:r>
                <a:r>
                  <a:rPr lang="en-US" altLang="ko-KR" b="0" dirty="0"/>
                  <a:t>, </a:t>
                </a:r>
                <a:r>
                  <a:rPr lang="ko-KR" altLang="en-US" dirty="0"/>
                  <a:t>숫자가 조금 큰 난수로 </a:t>
                </a:r>
                <a:r>
                  <a:rPr lang="en-US" altLang="ko-KR" dirty="0"/>
                  <a:t>initialization </a:t>
                </a:r>
                <a:r>
                  <a:rPr lang="ko-KR" altLang="en-US" dirty="0"/>
                  <a:t>해볼 것임</a:t>
                </a:r>
                <a:r>
                  <a:rPr lang="en-US" altLang="ko-KR" dirty="0"/>
                  <a:t>.</a:t>
                </a:r>
                <a:endParaRPr lang="en-US" altLang="ko-KR" b="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Np.random.randn(</a:t>
                </a:r>
                <a:r>
                  <a:rPr lang="en-US" i="1" dirty="0"/>
                  <a:t>shape</a:t>
                </a:r>
                <a:r>
                  <a:rPr lang="en-US" dirty="0"/>
                  <a:t>)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의 분포로 난수를 생성함</a:t>
                </a:r>
                <a:r>
                  <a:rPr lang="en-US" altLang="ko-KR" dirty="0"/>
                  <a:t>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ko-KR" altLang="en-US" dirty="0"/>
                  <a:t>상수 </a:t>
                </a:r>
                <a:r>
                  <a:rPr lang="en-US" altLang="ko-KR" dirty="0"/>
                  <a:t>10</a:t>
                </a:r>
                <a:r>
                  <a:rPr lang="ko-KR" altLang="en-US" dirty="0"/>
                  <a:t>을 곱한 </a:t>
                </a:r>
                <a:r>
                  <a:rPr lang="ko-KR" altLang="en-US" b="1" dirty="0"/>
                  <a:t>새로운 </a:t>
                </a:r>
                <a:r>
                  <a:rPr lang="en-US" b="1" dirty="0"/>
                  <a:t>W</a:t>
                </a:r>
                <a:r>
                  <a:rPr lang="ko-KR" altLang="en-US" b="1" dirty="0"/>
                  <a:t>는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b="1" dirty="0"/>
                  <a:t>의 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분포를 갖게 됨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.</a:t>
                </a:r>
                <a:endParaRPr lang="en-US" altLang="ko-KR" b="1" dirty="0"/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dirty="0"/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dirty="0"/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dirty="0"/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dirty="0"/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이전 실습들 보다 큰 수로 </a:t>
                </a:r>
                <a:r>
                  <a:rPr lang="en-US" altLang="ko-KR" dirty="0"/>
                  <a:t>initialization</a:t>
                </a:r>
                <a:r>
                  <a:rPr lang="ko-KR" altLang="en-US" dirty="0"/>
                  <a:t>하면 어떤 현상이 발생하는가</a:t>
                </a:r>
                <a:r>
                  <a:rPr lang="en-US" altLang="ko-KR" dirty="0"/>
                  <a:t>?</a:t>
                </a:r>
              </a:p>
              <a:p>
                <a:pPr lvl="1"/>
                <a:r>
                  <a:rPr lang="en-US" altLang="ko-KR" dirty="0"/>
                  <a:t>Iteration</a:t>
                </a:r>
                <a:r>
                  <a:rPr lang="ko-KR" altLang="en-US" dirty="0"/>
                  <a:t>이 작은 시점에서 잦은 수의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) = </m:t>
                    </m:r>
                  </m:oMath>
                </a14:m>
                <a:r>
                  <a:rPr lang="en-US" altLang="ko-KR" b="1" dirty="0"/>
                  <a:t>inf</a:t>
                </a:r>
                <a:r>
                  <a:rPr lang="ko-KR" altLang="en-US" dirty="0"/>
                  <a:t>가 관찰됨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dirty="0"/>
                  <a:t>Zero initialization </a:t>
                </a:r>
                <a:r>
                  <a:rPr lang="en-US" dirty="0" err="1"/>
                  <a:t>비해</a:t>
                </a:r>
                <a:r>
                  <a:rPr lang="en-US" altLang="ko-KR" dirty="0"/>
                  <a:t>,</a:t>
                </a:r>
                <a:r>
                  <a:rPr lang="en-US" dirty="0"/>
                  <a:t> </a:t>
                </a:r>
                <a:r>
                  <a:rPr lang="en-US" dirty="0" err="1"/>
                  <a:t>유의미한</a:t>
                </a:r>
                <a:r>
                  <a:rPr lang="en-US" dirty="0"/>
                  <a:t> </a:t>
                </a:r>
                <a:r>
                  <a:rPr lang="en-US" dirty="0" err="1"/>
                  <a:t>parameters의</a:t>
                </a:r>
                <a:r>
                  <a:rPr lang="en-US" dirty="0"/>
                  <a:t> updat</a:t>
                </a:r>
                <a:r>
                  <a:rPr lang="en-US" altLang="ko-KR" dirty="0"/>
                  <a:t>e </a:t>
                </a:r>
                <a:r>
                  <a:rPr lang="en-US" dirty="0" err="1"/>
                  <a:t>진행됨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dirty="0" err="1"/>
                  <a:t>Accuracy가</a:t>
                </a:r>
                <a:r>
                  <a:rPr lang="en-US" dirty="0"/>
                  <a:t> </a:t>
                </a:r>
                <a:r>
                  <a:rPr lang="en-US" altLang="ko-KR" dirty="0"/>
                  <a:t>0.5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0.86</a:t>
                </a:r>
                <a:r>
                  <a:rPr lang="ko-KR" altLang="en-US" dirty="0" err="1"/>
                  <a:t>으로</a:t>
                </a:r>
                <a:r>
                  <a:rPr lang="ko-KR" altLang="en-US" dirty="0"/>
                  <a:t> 증가했기 때문에 그렇다고 할 수 있음</a:t>
                </a:r>
                <a:r>
                  <a:rPr lang="en-US" altLang="ko-KR" dirty="0"/>
                  <a:t>.</a:t>
                </a:r>
                <a:endParaRPr lang="en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44B6D-582F-EF11-82C3-2F1941E21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2323"/>
                <a:ext cx="6477000" cy="5174640"/>
              </a:xfrm>
              <a:blipFill>
                <a:blip r:embed="rId3"/>
                <a:stretch>
                  <a:fillRect l="-588" t="-7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FDBFF-8C18-B79F-0132-C63D858A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D9409-537C-F74B-B04C-C019B4AA085C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57A3-7F4C-E326-7B5E-3514E133A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FE3D1-B2EA-C45D-BBF4-C671C6AF1E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1" t="60626" r="12907"/>
          <a:stretch/>
        </p:blipFill>
        <p:spPr>
          <a:xfrm>
            <a:off x="1375889" y="2079993"/>
            <a:ext cx="4879906" cy="1349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8696B5-B0CB-96B7-EB78-BC56591C3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462" y="942979"/>
            <a:ext cx="3880338" cy="52933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4871E-0A9C-9D7A-E30B-42E9A24AD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10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04901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193A-BCF0-0420-80BA-CD336BD7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Assignment 01 : Initialization - </a:t>
            </a:r>
            <a:r>
              <a:rPr lang="en-US" dirty="0"/>
              <a:t>Random initialization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44B6D-582F-EF11-82C3-2F1941E21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02323"/>
                <a:ext cx="6094043" cy="517464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)= </m:t>
                    </m:r>
                  </m:oMath>
                </a14:m>
                <a:r>
                  <a:rPr lang="en-US" altLang="ko-KR" dirty="0"/>
                  <a:t>inf </a:t>
                </a:r>
                <a:r>
                  <a:rPr lang="ko-KR" altLang="en-US" dirty="0"/>
                  <a:t>의 의미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dirty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b="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altLang="ko-KR" dirty="0"/>
                  <a:t>= Mean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pPr lvl="1"/>
                <a:r>
                  <a:rPr lang="en-US" dirty="0"/>
                  <a:t>Train example </a:t>
                </a:r>
                <a:r>
                  <a:rPr lang="en-US" altLang="ko-KR" dirty="0"/>
                  <a:t>m</a:t>
                </a:r>
                <a:r>
                  <a:rPr lang="ko-KR" altLang="en-US" dirty="0"/>
                  <a:t>개 중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단 한 번이라도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= inf </a:t>
                </a:r>
                <a:r>
                  <a:rPr lang="ko-KR" altLang="en-US" dirty="0"/>
                  <a:t>가 발견되면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 </a:t>
                </a:r>
                <a:r>
                  <a:rPr lang="en-US" altLang="ko-KR" dirty="0"/>
                  <a:t>iteration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inf </a:t>
                </a:r>
                <a:r>
                  <a:rPr lang="ko-KR" altLang="en-US" dirty="0"/>
                  <a:t>가 됨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altLang="ko-KR" dirty="0" err="1"/>
                  <a:t>np.nansum</a:t>
                </a:r>
                <a:r>
                  <a:rPr lang="ko-KR" altLang="en-US" dirty="0"/>
                  <a:t>의 정의에서 확인 가능함</a:t>
                </a:r>
                <a:r>
                  <a:rPr lang="en-US" altLang="ko-KR" dirty="0"/>
                  <a:t>.</a:t>
                </a:r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= inf</a:t>
                </a:r>
                <a:r>
                  <a:rPr lang="ko-KR" altLang="en-US" dirty="0"/>
                  <a:t> 발생 가능 경우</a:t>
                </a:r>
                <a:endParaRPr lang="en-US" altLang="ko-KR" i="0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0,1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= inf</a:t>
                </a:r>
              </a:p>
              <a:p>
                <a:pPr lvl="2"/>
                <a:endParaRPr lang="en-US" altLang="ko-KR" dirty="0"/>
              </a:p>
              <a:p>
                <a:pPr marL="914400" lvl="2" indent="0">
                  <a:buNone/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(0.99999999999999999, 0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= inf</a:t>
                </a:r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r>
                  <a:rPr lang="en-US" altLang="ko-KR" dirty="0"/>
                  <a:t>Cross entropy</a:t>
                </a:r>
                <a:r>
                  <a:rPr lang="ko-KR" altLang="en-US" dirty="0"/>
                  <a:t>는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두 값이 </a:t>
                </a:r>
                <a:r>
                  <a:rPr lang="en-US" altLang="ko-KR" dirty="0"/>
                  <a:t>range</a:t>
                </a:r>
                <a:r>
                  <a:rPr lang="ko-KR" altLang="en-US" dirty="0"/>
                  <a:t>의 정확한 양 끝이면 </a:t>
                </a:r>
                <a:r>
                  <a:rPr lang="en-US" altLang="ko-KR" u="sng" dirty="0"/>
                  <a:t>inf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altLang="ko-KR" dirty="0"/>
                  <a:t>Cross entropy</a:t>
                </a:r>
                <a:r>
                  <a:rPr lang="ko-KR" altLang="en-US" dirty="0"/>
                  <a:t>는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두 값이 </a:t>
                </a:r>
                <a:r>
                  <a:rPr lang="en-US" altLang="ko-KR" dirty="0"/>
                  <a:t>range</a:t>
                </a:r>
                <a:r>
                  <a:rPr lang="ko-KR" altLang="en-US" dirty="0"/>
                  <a:t>의 양 끝에 가까워지면 발산함</a:t>
                </a:r>
                <a:r>
                  <a:rPr lang="en-US" altLang="ko-KR" dirty="0"/>
                  <a:t>.</a:t>
                </a:r>
              </a:p>
              <a:p>
                <a:pPr lvl="2"/>
                <a:endParaRPr lang="en-US" altLang="ko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44B6D-582F-EF11-82C3-2F1941E21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02323"/>
                <a:ext cx="6094043" cy="5174640"/>
              </a:xfrm>
              <a:blipFill>
                <a:blip r:embed="rId3"/>
                <a:stretch>
                  <a:fillRect l="-416" t="-733" b="-97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FDBFF-8C18-B79F-0132-C63D858A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E4A26-BF4F-0E4F-939D-DD17ED54F4CA}" type="datetime4">
              <a:rPr lang="en-US" smtClean="0"/>
              <a:t>August 3,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57A3-7F4C-E326-7B5E-3514E133A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67ABD-8BFB-51D7-7157-135B834EE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395" y="1002323"/>
            <a:ext cx="3719405" cy="23134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3A5D90-57C0-3097-38EE-755C1C9E5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101" y="4683011"/>
            <a:ext cx="3328699" cy="1244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1CB09E-A8F5-A41A-2C7B-6ADA08020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3631" y="4816524"/>
            <a:ext cx="4965375" cy="883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B8EE74-2671-C6EA-110D-8BC949159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5988" y="2292338"/>
            <a:ext cx="1983247" cy="579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C9885B-E7E5-A9BC-1B72-983C6735E1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3631" y="3656947"/>
            <a:ext cx="4965375" cy="887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FEA9BC-ED6B-D973-3FD8-DADC26226C7C}"/>
                  </a:ext>
                </a:extLst>
              </p:cNvPr>
              <p:cNvSpPr txBox="1"/>
              <p:nvPr/>
            </p:nvSpPr>
            <p:spPr>
              <a:xfrm>
                <a:off x="7631197" y="4406012"/>
                <a:ext cx="30301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0" i="1" dirty="0">
                            <a:latin typeface="Cambria Math" panose="02040503050406030204" pitchFamily="18" charset="0"/>
                          </a:rPr>
                          <m:t>9999999999999999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  <m:r>
                      <a:rPr lang="en-US" altLang="ko-KR" sz="1200" b="0" i="0" dirty="0" smtClean="0">
                        <a:latin typeface="Cambria Math" panose="02040503050406030204" pitchFamily="18" charset="0"/>
                      </a:rPr>
                      <m:t>=36.73…</m:t>
                    </m:r>
                  </m:oMath>
                </a14:m>
                <a:endParaRPr lang="en-KR" sz="120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FEA9BC-ED6B-D973-3FD8-DADC26226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97" y="4406012"/>
                <a:ext cx="3030125" cy="276999"/>
              </a:xfrm>
              <a:prstGeom prst="rect">
                <a:avLst/>
              </a:prstGeom>
              <a:blipFill>
                <a:blip r:embed="rId9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8C777-414A-1352-818F-99D3ADABE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11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87629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193A-BCF0-0420-80BA-CD336BD7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Assignment 01 : Initialization - </a:t>
            </a:r>
            <a:r>
              <a:rPr lang="en-US" dirty="0"/>
              <a:t>Random initialization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44B6D-582F-EF11-82C3-2F1941E21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02323"/>
                <a:ext cx="6661559" cy="5174640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/>
                  <a:t>해당 </a:t>
                </a:r>
                <a:r>
                  <a:rPr lang="en-US" altLang="ko-KR" dirty="0"/>
                  <a:t>NN model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back propagation</a:t>
                </a:r>
                <a:r>
                  <a:rPr lang="ko-KR" altLang="en-US" dirty="0"/>
                  <a:t>에서는 </a:t>
                </a:r>
                <a:r>
                  <a:rPr lang="en-US" altLang="ko-KR" dirty="0"/>
                  <a:t>cache</a:t>
                </a:r>
                <a:r>
                  <a:rPr lang="ko-KR" altLang="en-US" dirty="0"/>
                  <a:t>의 값들로 연산함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b="1" dirty="0"/>
                  <a:t>일반화된 공식으로 </a:t>
                </a:r>
                <a:r>
                  <a:rPr lang="en-US" altLang="ko-KR" b="1" dirty="0" err="1"/>
                  <a:t>dw</a:t>
                </a:r>
                <a:r>
                  <a:rPr lang="en-US" altLang="ko-KR" b="1" dirty="0"/>
                  <a:t>, </a:t>
                </a:r>
                <a:r>
                  <a:rPr lang="en-US" altLang="ko-KR" b="1" dirty="0" err="1"/>
                  <a:t>db</a:t>
                </a:r>
                <a:r>
                  <a:rPr lang="en-US" altLang="ko-KR" b="1" dirty="0"/>
                  <a:t>, </a:t>
                </a:r>
                <a:r>
                  <a:rPr lang="en-US" altLang="ko-KR" b="1" dirty="0" err="1"/>
                  <a:t>dz</a:t>
                </a:r>
                <a:r>
                  <a:rPr lang="ko-KR" altLang="en-US" b="1" dirty="0"/>
                  <a:t>등을 계산함</a:t>
                </a:r>
                <a:r>
                  <a:rPr lang="en-US" altLang="ko-KR" b="1" dirty="0"/>
                  <a:t>.</a:t>
                </a:r>
                <a:endParaRPr lang="en-US" dirty="0"/>
              </a:p>
              <a:p>
                <a:pPr lvl="1"/>
                <a:r>
                  <a:rPr lang="en-US" dirty="0" err="1"/>
                  <a:t>그래서</a:t>
                </a:r>
                <a:r>
                  <a:rPr lang="en-US" dirty="0"/>
                  <a:t> z3, a3의 </a:t>
                </a:r>
                <a:r>
                  <a:rPr lang="en-US" dirty="0" err="1"/>
                  <a:t>값을</a:t>
                </a:r>
                <a:r>
                  <a:rPr lang="en-US" dirty="0"/>
                  <a:t> </a:t>
                </a:r>
                <a:r>
                  <a:rPr lang="en-US" dirty="0" err="1"/>
                  <a:t>추적해</a:t>
                </a:r>
                <a:r>
                  <a:rPr lang="en-US" dirty="0"/>
                  <a:t> back propagatio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이 진행되는지 확인을 시도함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b="1" dirty="0" err="1"/>
                  <a:t>이는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)= </m:t>
                    </m:r>
                  </m:oMath>
                </a14:m>
                <a:r>
                  <a:rPr lang="en-US" altLang="ko-KR" b="1" dirty="0"/>
                  <a:t>inf </a:t>
                </a:r>
                <a:r>
                  <a:rPr lang="ko-KR" altLang="en-US" b="1" dirty="0"/>
                  <a:t>이어도</a:t>
                </a:r>
                <a:r>
                  <a:rPr lang="en-US" altLang="ko-KR" b="1" dirty="0"/>
                  <a:t>, parameters</a:t>
                </a:r>
                <a:r>
                  <a:rPr lang="ko-KR" altLang="en-US" b="1" dirty="0"/>
                  <a:t>의 </a:t>
                </a:r>
                <a:r>
                  <a:rPr lang="en-US" altLang="ko-KR" b="1" dirty="0"/>
                  <a:t>update</a:t>
                </a:r>
                <a:r>
                  <a:rPr lang="ko-KR" altLang="en-US" b="1" dirty="0"/>
                  <a:t>는 가능하다는 것임</a:t>
                </a:r>
                <a:r>
                  <a:rPr lang="en-US" altLang="ko-KR" b="1" dirty="0"/>
                  <a:t>.</a:t>
                </a:r>
                <a:endParaRPr lang="en-KR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44B6D-582F-EF11-82C3-2F1941E21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02323"/>
                <a:ext cx="6661559" cy="5174640"/>
              </a:xfrm>
              <a:blipFill>
                <a:blip r:embed="rId3"/>
                <a:stretch>
                  <a:fillRect l="-380" t="-7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FDBFF-8C18-B79F-0132-C63D858A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59DB-057A-8D40-A4C9-E1224FDA115E}" type="datetime4">
              <a:rPr lang="en-US" smtClean="0"/>
              <a:t>August 3,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57A3-7F4C-E326-7B5E-3514E133A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784A1E-C84C-160C-3312-FAE5AF87A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598" y="2597921"/>
            <a:ext cx="4672202" cy="35790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6B611-EC39-3026-9B1A-3A9CEE22C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12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9363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162A-56D4-F879-9EAD-2F595F4B1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Assignment 01 : Initialization - </a:t>
            </a:r>
            <a:r>
              <a:rPr lang="en-US" dirty="0"/>
              <a:t>Random initialization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2CEC8-91FF-D3E9-B538-AF7BE2F77F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02323"/>
                <a:ext cx="4626450" cy="5174640"/>
              </a:xfrm>
            </p:spPr>
            <p:txBody>
              <a:bodyPr>
                <a:normAutofit/>
              </a:bodyPr>
              <a:lstStyle/>
              <a:p>
                <a:r>
                  <a:rPr lang="en-KR" sz="1400" dirty="0"/>
                  <a:t>W의 초기 값의 분포가</a:t>
                </a:r>
                <a14:m>
                  <m:oMath xmlns:m="http://schemas.openxmlformats.org/officeDocument/2006/math">
                    <m:r>
                      <a:rPr lang="en-KR" altLang="ko-KR" sz="1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0,10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 err="1"/>
                  <a:t>이면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분산이 큰 분포임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en-US" sz="1200" dirty="0"/>
                  <a:t>Forward propagation </a:t>
                </a:r>
                <a:r>
                  <a:rPr lang="en-US" sz="1200" dirty="0" err="1"/>
                  <a:t>에서</a:t>
                </a:r>
                <a:r>
                  <a:rPr lang="en-US" sz="1200" dirty="0"/>
                  <a:t> </a:t>
                </a:r>
                <a:r>
                  <a:rPr lang="en-US" sz="1200" dirty="0" err="1"/>
                  <a:t>수</a:t>
                </a:r>
                <a:r>
                  <a:rPr lang="en-US" sz="1200" dirty="0"/>
                  <a:t> </a:t>
                </a:r>
                <a:r>
                  <a:rPr lang="en-US" sz="1200" dirty="0" err="1"/>
                  <a:t>회의</a:t>
                </a:r>
                <a:r>
                  <a:rPr lang="en-US" sz="1200" dirty="0"/>
                  <a:t> </a:t>
                </a:r>
                <a:r>
                  <a:rPr lang="en-US" sz="1200" dirty="0" err="1"/>
                  <a:t>행렬곱이</a:t>
                </a:r>
                <a:r>
                  <a:rPr lang="en-US" sz="1200" dirty="0"/>
                  <a:t> </a:t>
                </a:r>
                <a:r>
                  <a:rPr lang="en-US" sz="1200" dirty="0" err="1"/>
                  <a:t>있음</a:t>
                </a:r>
                <a:r>
                  <a:rPr lang="en-US" altLang="ko-KR" sz="1200" dirty="0"/>
                  <a:t>. </a:t>
                </a:r>
                <a:r>
                  <a:rPr lang="ko-KR" altLang="en-US" sz="1200" dirty="0"/>
                  <a:t>이 때문에 숫자들이 커지는 이유가 됨</a:t>
                </a:r>
                <a:r>
                  <a:rPr lang="en-US" altLang="ko-KR" sz="1200" dirty="0"/>
                  <a:t>.</a:t>
                </a:r>
              </a:p>
              <a:p>
                <a:r>
                  <a:rPr lang="en-US" altLang="ko-KR" sz="1400" b="1" dirty="0"/>
                  <a:t>Layer[3]</a:t>
                </a:r>
                <a:r>
                  <a:rPr lang="ko-KR" altLang="en-US" sz="1400" b="1" dirty="0"/>
                  <a:t>의 </a:t>
                </a:r>
                <a:r>
                  <a:rPr lang="en-US" altLang="ko-KR" sz="1400" b="1" dirty="0"/>
                  <a:t>activation function</a:t>
                </a:r>
                <a:r>
                  <a:rPr lang="ko-KR" altLang="en-US" sz="1400" b="1" dirty="0"/>
                  <a:t>은 </a:t>
                </a:r>
                <a:r>
                  <a:rPr lang="en-US" altLang="ko-KR" sz="1400" b="1" dirty="0"/>
                  <a:t>sigmoid</a:t>
                </a:r>
                <a:r>
                  <a:rPr lang="ko-KR" altLang="en-US" sz="1400" b="1" dirty="0"/>
                  <a:t>이며</a:t>
                </a:r>
                <a:r>
                  <a:rPr lang="en-US" altLang="ko-KR" sz="1400" b="1" dirty="0"/>
                  <a:t>, z</a:t>
                </a:r>
                <a:r>
                  <a:rPr lang="ko-KR" altLang="en-US" sz="1400" b="1" dirty="0"/>
                  <a:t>가 무한대일 경우</a:t>
                </a:r>
                <a:r>
                  <a:rPr lang="en-US" altLang="ko-KR" sz="1400" b="1" dirty="0"/>
                  <a:t>, a</a:t>
                </a:r>
                <a:r>
                  <a:rPr lang="ko-KR" altLang="en-US" sz="1400" b="1" dirty="0"/>
                  <a:t>는 </a:t>
                </a:r>
                <a:r>
                  <a:rPr lang="en-US" altLang="ko-KR" sz="1400" b="1" dirty="0"/>
                  <a:t>1</a:t>
                </a:r>
                <a:r>
                  <a:rPr lang="ko-KR" altLang="en-US" sz="1400" b="1" dirty="0"/>
                  <a:t>에 수렴함</a:t>
                </a:r>
                <a:r>
                  <a:rPr lang="en-US" altLang="ko-KR" sz="1400" b="1" dirty="0"/>
                  <a:t>.</a:t>
                </a:r>
                <a:endParaRPr lang="en-US" sz="1400" dirty="0"/>
              </a:p>
              <a:p>
                <a:pPr lvl="1"/>
                <a:r>
                  <a:rPr lang="en-US" sz="1200" dirty="0"/>
                  <a:t>Iteration[0] </a:t>
                </a:r>
              </a:p>
              <a:p>
                <a:pPr lvl="2"/>
                <a:r>
                  <a:rPr lang="en-US" sz="1000" dirty="0"/>
                  <a:t>Mean(z3) = 3198.4859…</a:t>
                </a:r>
              </a:p>
              <a:p>
                <a:pPr lvl="2"/>
                <a:r>
                  <a:rPr lang="en-US" sz="1000" b="1" dirty="0"/>
                  <a:t>Mean(a3) = 1.0</a:t>
                </a:r>
              </a:p>
              <a:p>
                <a:pPr lvl="1"/>
                <a:r>
                  <a:rPr lang="en-US" sz="1200" dirty="0"/>
                  <a:t>Iteration[1]</a:t>
                </a:r>
              </a:p>
              <a:p>
                <a:pPr lvl="2"/>
                <a:r>
                  <a:rPr lang="en-US" sz="1000" dirty="0"/>
                  <a:t>Mean(z3) = 2287.3039…</a:t>
                </a:r>
              </a:p>
              <a:p>
                <a:pPr lvl="2"/>
                <a:r>
                  <a:rPr lang="en-US" sz="1000" b="1" dirty="0"/>
                  <a:t>Mean(a3) = 0.9999999…</a:t>
                </a:r>
              </a:p>
              <a:p>
                <a:pPr lvl="1"/>
                <a:endParaRPr lang="en-US" sz="1200" dirty="0"/>
              </a:p>
              <a:p>
                <a:r>
                  <a:rPr lang="en-US" sz="1400" dirty="0"/>
                  <a:t>Cost function </a:t>
                </a:r>
                <a:r>
                  <a:rPr lang="en-US" sz="1400" dirty="0" err="1"/>
                  <a:t>J의</a:t>
                </a:r>
                <a:r>
                  <a:rPr lang="en-US" sz="1400" dirty="0"/>
                  <a:t> </a:t>
                </a:r>
                <a:r>
                  <a:rPr lang="en-US" sz="1400" dirty="0" err="1"/>
                  <a:t>값은</a:t>
                </a:r>
                <a:r>
                  <a:rPr lang="en-US" sz="1400" dirty="0"/>
                  <a:t> </a:t>
                </a:r>
                <a:r>
                  <a:rPr lang="en-US" sz="1400" dirty="0" err="1"/>
                  <a:t>아주</a:t>
                </a:r>
                <a:r>
                  <a:rPr lang="en-US" sz="1400" dirty="0"/>
                  <a:t> </a:t>
                </a:r>
                <a:r>
                  <a:rPr lang="en-US" sz="1400" dirty="0" err="1"/>
                  <a:t>크더라도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실제 </a:t>
                </a:r>
                <a:r>
                  <a:rPr lang="en-US" altLang="ko-KR" sz="1400" dirty="0"/>
                  <a:t>back propagation</a:t>
                </a:r>
                <a:r>
                  <a:rPr lang="ko-KR" altLang="en-US" sz="1400" dirty="0"/>
                  <a:t>을 할 때엔 </a:t>
                </a:r>
                <a:r>
                  <a:rPr lang="en-US" altLang="ko-KR" sz="1400" dirty="0"/>
                  <a:t>a3, z3 </a:t>
                </a:r>
                <a:r>
                  <a:rPr lang="ko-KR" altLang="en-US" sz="1400" dirty="0"/>
                  <a:t>등의 값을 이용하기 때문에</a:t>
                </a:r>
                <a:r>
                  <a:rPr lang="en-US" altLang="ko-KR" sz="1400" dirty="0"/>
                  <a:t>, parameters</a:t>
                </a:r>
                <a:r>
                  <a:rPr lang="ko-KR" altLang="en-US" sz="1400" dirty="0"/>
                  <a:t>의 </a:t>
                </a:r>
                <a:r>
                  <a:rPr lang="en-US" altLang="ko-KR" sz="1400" dirty="0"/>
                  <a:t>update</a:t>
                </a:r>
                <a:r>
                  <a:rPr lang="ko-KR" altLang="en-US" sz="1400" dirty="0"/>
                  <a:t>가 가능했음</a:t>
                </a:r>
                <a:r>
                  <a:rPr lang="en-US" altLang="ko-KR" sz="1400" dirty="0"/>
                  <a:t>.</a:t>
                </a:r>
              </a:p>
              <a:p>
                <a:endParaRPr lang="en-KR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2CEC8-91FF-D3E9-B538-AF7BE2F77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02323"/>
                <a:ext cx="4626450" cy="5174640"/>
              </a:xfrm>
              <a:blipFill>
                <a:blip r:embed="rId2"/>
                <a:stretch>
                  <a:fillRect l="-548" t="-7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6B953-99A6-61EB-804F-F90BF1F37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E297B-2430-E74A-BAF3-9790466D8C98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26D32-BCC6-BD84-8AE3-61769A41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55992-F6C5-224D-EDAC-80BA2256A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686" y="1139274"/>
            <a:ext cx="2955496" cy="2467992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E79616-06F8-2945-7E9B-85CE02E0C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631" y="3467860"/>
            <a:ext cx="3081034" cy="1771993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12539F-517A-070F-6788-98FB8EEC7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650" y="1139274"/>
            <a:ext cx="2928746" cy="2356725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48CF8A-D28A-9036-4F10-3B4098F39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8274" y="3507573"/>
            <a:ext cx="3059651" cy="1709346"/>
          </a:xfrm>
          <a:prstGeom prst="rect">
            <a:avLst/>
          </a:prstGeom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D4BC6-7541-7A86-92B3-2758AA60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13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77693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162A-56D4-F879-9EAD-2F595F4B1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Assignment 01 : Initialization - </a:t>
            </a:r>
            <a:r>
              <a:rPr lang="en-US" dirty="0"/>
              <a:t>Random initialization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2CEC8-91FF-D3E9-B538-AF7BE2F77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02323"/>
            <a:ext cx="4626450" cy="5174640"/>
          </a:xfrm>
        </p:spPr>
        <p:txBody>
          <a:bodyPr>
            <a:normAutofit/>
          </a:bodyPr>
          <a:lstStyle/>
          <a:p>
            <a:r>
              <a:rPr lang="en-KR" sz="1400" dirty="0"/>
              <a:t>결과 </a:t>
            </a:r>
            <a:r>
              <a:rPr lang="en-US" altLang="ko-KR" sz="1400" dirty="0"/>
              <a:t>:</a:t>
            </a:r>
          </a:p>
          <a:p>
            <a:pPr lvl="1"/>
            <a:r>
              <a:rPr lang="en-KR" sz="1200" dirty="0"/>
              <a:t>이전보다 개선된 prediction을 보여줌</a:t>
            </a:r>
            <a:r>
              <a:rPr lang="en-US" altLang="ko-KR" sz="1200" dirty="0"/>
              <a:t>.</a:t>
            </a:r>
          </a:p>
          <a:p>
            <a:pPr lvl="1"/>
            <a:r>
              <a:rPr lang="en-US" sz="1200" dirty="0" err="1"/>
              <a:t>Accuracy가</a:t>
            </a:r>
            <a:r>
              <a:rPr lang="en-US" sz="1200" dirty="0"/>
              <a:t> </a:t>
            </a:r>
            <a:r>
              <a:rPr lang="en-US" altLang="ko-KR" sz="1200" dirty="0"/>
              <a:t>0.5</a:t>
            </a:r>
            <a:r>
              <a:rPr lang="ko-KR" altLang="en-US" sz="1200" dirty="0"/>
              <a:t>에서 </a:t>
            </a:r>
            <a:r>
              <a:rPr lang="en-US" altLang="ko-KR" sz="1200" dirty="0"/>
              <a:t>0.86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약 </a:t>
            </a:r>
            <a:r>
              <a:rPr lang="en-US" altLang="ko-KR" sz="1200" dirty="0"/>
              <a:t>36% </a:t>
            </a:r>
            <a:r>
              <a:rPr lang="ko-KR" altLang="en-US" sz="1200" dirty="0"/>
              <a:t>향상됨</a:t>
            </a:r>
            <a:r>
              <a:rPr lang="en-US" altLang="ko-KR" sz="1200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6B953-99A6-61EB-804F-F90BF1F37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2CB76-E3F4-5245-8ADB-D3615B307EB8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26D32-BCC6-BD84-8AE3-61769A41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397F0E-5C40-66B9-45DB-EF44607DC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80" y="1759746"/>
            <a:ext cx="4785219" cy="4596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4B9CB6-1A53-B935-83E2-2A8DD4B95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132" y="2000570"/>
            <a:ext cx="3193058" cy="43557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95029-C408-38C8-9267-84C877B4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14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3796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193A-BCF0-0420-80BA-CD336BD7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Assignment 01 : Initialization - </a:t>
            </a:r>
            <a:r>
              <a:rPr lang="en-US" dirty="0"/>
              <a:t>He initialization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44B6D-582F-EF11-82C3-2F1941E21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02323"/>
                <a:ext cx="6845135" cy="5174640"/>
              </a:xfrm>
            </p:spPr>
            <p:txBody>
              <a:bodyPr/>
              <a:lstStyle/>
              <a:p>
                <a:r>
                  <a:rPr lang="ko-KR" altLang="en-US" b="0" dirty="0">
                    <a:solidFill>
                      <a:schemeClr val="tx1"/>
                    </a:solidFill>
                  </a:rPr>
                  <a:t>이번엔</a:t>
                </a:r>
                <a:r>
                  <a:rPr lang="en-US" altLang="ko-KR" b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의 각 값들을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  <m:sup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의 분포로 생성한 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dimension</m:t>
                            </m:r>
                            <m: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of</m:t>
                            </m:r>
                            <m: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the</m:t>
                            </m:r>
                            <m: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previous</m:t>
                            </m:r>
                            <m: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layer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 err="1">
                    <a:solidFill>
                      <a:schemeClr val="tx1"/>
                    </a:solidFill>
                  </a:rPr>
                  <a:t>를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곱함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Np.random.randn(~)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의 분포로 난수를 생성함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해당 식을 곱한 새로운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W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variance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dimension</m:t>
                        </m:r>
                        <m: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previous</m:t>
                        </m:r>
                        <m: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layer</m:t>
                        </m:r>
                      </m:den>
                    </m:f>
                  </m:oMath>
                </a14:m>
                <a:endParaRPr lang="en-KR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buFont typeface="+mj-lt"/>
                  <a:buAutoNum type="arabicPeriod"/>
                </a:pPr>
                <a:endParaRPr lang="en-KR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KR" dirty="0">
                    <a:solidFill>
                      <a:schemeClr val="tx1"/>
                    </a:solidFill>
                  </a:rPr>
                  <a:t>즉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W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altLang="ko-K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ad>
                          <m:radPr>
                            <m:degHide m:val="on"/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num>
                              <m:den>
                                <m:r>
                                  <a:rPr lang="en-US" altLang="ko-KR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𝐝𝐢𝐦𝐞𝐧𝐬𝐢𝐨𝐧</m:t>
                                </m:r>
                                <m:r>
                                  <a:rPr lang="en-US" altLang="ko-KR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𝐨𝐟</m:t>
                                </m:r>
                                <m:r>
                                  <a:rPr lang="en-US" altLang="ko-KR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𝐭𝐡𝐞</m:t>
                                </m:r>
                                <m:r>
                                  <a:rPr lang="en-US" altLang="ko-KR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𝐩𝐫𝐞𝐯𝐢𝐨𝐮𝐬</m:t>
                                </m:r>
                                <m:r>
                                  <a:rPr lang="en-US" altLang="ko-KR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𝐥𝐚𝐲𝐞𝐫</m:t>
                                </m:r>
                              </m:den>
                            </m:f>
                          </m:e>
                        </m:rad>
                      </m:e>
                      <m:sup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의 분포를 갖게 됨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  <a:endParaRPr lang="en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44B6D-582F-EF11-82C3-2F1941E21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02323"/>
                <a:ext cx="6845135" cy="5174640"/>
              </a:xfrm>
              <a:blipFill>
                <a:blip r:embed="rId2"/>
                <a:stretch>
                  <a:fillRect l="-370" t="-48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FDBFF-8C18-B79F-0132-C63D858A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012D5-5766-B040-9DC9-97F74365761F}" type="datetime4">
              <a:rPr lang="en-US" smtClean="0"/>
              <a:t>August 3,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57A3-7F4C-E326-7B5E-3514E133A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807711-59BF-06D3-0EDC-D0C5699C9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63049"/>
            <a:ext cx="6845135" cy="14139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0D6BD7-BC71-0F28-28A8-CFF3A373B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210" y="1357487"/>
            <a:ext cx="3345590" cy="481947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85DA6E5-F0E6-CC10-99E9-CCFFA6838621}"/>
                  </a:ext>
                </a:extLst>
              </p14:cNvPr>
              <p14:cNvContentPartPr/>
              <p14:nvPr/>
            </p14:nvContentPartPr>
            <p14:xfrm>
              <a:off x="2810103" y="5433105"/>
              <a:ext cx="4872240" cy="73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85DA6E5-F0E6-CC10-99E9-CCFFA68386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56103" y="5325465"/>
                <a:ext cx="4979880" cy="2894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D8523-BCF7-523F-4640-B769DEB8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15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36891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193A-BCF0-0420-80BA-CD336BD7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Assignment 01 : Initialization - </a:t>
            </a:r>
            <a:r>
              <a:rPr lang="en-US" dirty="0"/>
              <a:t>He initialization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44B6D-582F-EF11-82C3-2F1941E21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</a:t>
                </a:r>
                <a:r>
                  <a:rPr lang="en-KR" dirty="0"/>
                  <a:t>hy multiply by this?</a:t>
                </a:r>
              </a:p>
              <a:p>
                <a:endParaRPr lang="en-KR" dirty="0"/>
              </a:p>
              <a:p>
                <a:pPr lvl="1"/>
                <a:r>
                  <a:rPr lang="en-US" dirty="0"/>
                  <a:t>A</a:t>
                </a:r>
                <a:r>
                  <a:rPr lang="en-KR" dirty="0"/>
                  <a:t>ctivation function으로 ReLU function이 존재할 경우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𝐝𝐢𝐦𝐞𝐧𝐬𝐢𝐨𝐧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𝐨𝐟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𝐭𝐡𝐞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𝐩𝐫𝐞𝐯𝐢𝐨𝐮𝐬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𝐥𝐚𝐲𝐞𝐫</m:t>
                            </m:r>
                          </m:den>
                        </m:f>
                      </m:e>
                    </m:rad>
                  </m:oMath>
                </a14:m>
                <a:r>
                  <a:rPr lang="en-KR" dirty="0"/>
                  <a:t>으로 하는 것이 학습에 더 뛰어난 성능을 보였다고 함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dirty="0">
                    <a:hlinkClick r:id="rId2"/>
                  </a:rPr>
                  <a:t>https://arxiv.org/pdf/1502.01852v1.pdf</a:t>
                </a:r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44B6D-582F-EF11-82C3-2F1941E21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3" t="-7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FDBFF-8C18-B79F-0132-C63D858A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AF84E-8EF4-5A4C-AA6E-9D894222E2CC}" type="datetime4">
              <a:rPr lang="en-US" smtClean="0"/>
              <a:t>August 3,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57A3-7F4C-E326-7B5E-3514E133A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A9A3C9-FC7B-66B7-29F1-472E356F1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80"/>
          <a:stretch/>
        </p:blipFill>
        <p:spPr>
          <a:xfrm>
            <a:off x="3237568" y="1094384"/>
            <a:ext cx="2260600" cy="457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F66A27-1728-E7B8-A32C-C5C26B7D0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574" y="1050550"/>
            <a:ext cx="3936104" cy="50781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4497D2-1E32-186E-9826-D8D23FBF3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656" y="3110593"/>
            <a:ext cx="4054797" cy="306637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B87CAC5-5E69-4BAD-3C13-D950EA8B5F3C}"/>
                  </a:ext>
                </a:extLst>
              </p14:cNvPr>
              <p14:cNvContentPartPr/>
              <p14:nvPr/>
            </p14:nvContentPartPr>
            <p14:xfrm>
              <a:off x="2682244" y="4767287"/>
              <a:ext cx="3866040" cy="55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B87CAC5-5E69-4BAD-3C13-D950EA8B5F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28244" y="4659287"/>
                <a:ext cx="39736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9AAF92B-1A5C-4D2D-B870-CA745E3F2F01}"/>
                  </a:ext>
                </a:extLst>
              </p14:cNvPr>
              <p14:cNvContentPartPr/>
              <p14:nvPr/>
            </p14:nvContentPartPr>
            <p14:xfrm>
              <a:off x="2674324" y="4946567"/>
              <a:ext cx="1416240" cy="88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9AAF92B-1A5C-4D2D-B870-CA745E3F2F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20684" y="4838567"/>
                <a:ext cx="152388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6D2A06A-46E0-BFE0-6463-1FB7789974E2}"/>
                  </a:ext>
                </a:extLst>
              </p14:cNvPr>
              <p14:cNvContentPartPr/>
              <p14:nvPr/>
            </p14:nvContentPartPr>
            <p14:xfrm>
              <a:off x="4178764" y="4997687"/>
              <a:ext cx="475560" cy="29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6D2A06A-46E0-BFE0-6463-1FB7789974E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24764" y="4889687"/>
                <a:ext cx="583200" cy="2448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EB3C4-5E76-DA20-8D63-ED3513FCF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16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13491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193A-BCF0-0420-80BA-CD336BD7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Assignment 01 : Initialization - </a:t>
            </a:r>
            <a:r>
              <a:rPr lang="en-US" dirty="0"/>
              <a:t>He initialization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44B6D-582F-EF11-82C3-2F1941E21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323"/>
            <a:ext cx="4256314" cy="5174640"/>
          </a:xfrm>
        </p:spPr>
        <p:txBody>
          <a:bodyPr/>
          <a:lstStyle/>
          <a:p>
            <a:r>
              <a:rPr lang="en-KR" dirty="0"/>
              <a:t>우리의 Neural Network Model은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layer</a:t>
            </a:r>
            <a:r>
              <a:rPr lang="ko-KR" altLang="en-US" dirty="0" err="1"/>
              <a:t>를</a:t>
            </a:r>
            <a:r>
              <a:rPr lang="ko-KR" altLang="en-US" dirty="0"/>
              <a:t> 가지고 있으며</a:t>
            </a:r>
            <a:r>
              <a:rPr lang="en-US" altLang="ko-KR" dirty="0"/>
              <a:t>, </a:t>
            </a:r>
            <a:r>
              <a:rPr lang="en-US" altLang="ko-KR" dirty="0" err="1"/>
              <a:t>ReLU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, sigmoid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번 존재함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 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Random </a:t>
            </a:r>
            <a:r>
              <a:rPr lang="en-US" altLang="ko-KR" dirty="0" err="1"/>
              <a:t>init</a:t>
            </a:r>
            <a:r>
              <a:rPr lang="ko-KR" altLang="en-US" dirty="0"/>
              <a:t>보다 </a:t>
            </a:r>
            <a:r>
              <a:rPr lang="en-US" altLang="ko-KR" dirty="0"/>
              <a:t>He </a:t>
            </a:r>
            <a:r>
              <a:rPr lang="en-US" altLang="ko-KR" dirty="0" err="1"/>
              <a:t>init</a:t>
            </a:r>
            <a:r>
              <a:rPr lang="ko-KR" altLang="en-US" dirty="0"/>
              <a:t>이 더 잘 학습하는 모습을 볼 수 있음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FDBFF-8C18-B79F-0132-C63D858A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ADBA-7206-F744-B5C4-4535B0CB3968}" type="datetime4">
              <a:rPr lang="en-US" smtClean="0"/>
              <a:t>August 3,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57A3-7F4C-E326-7B5E-3514E133A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BE1E8-8ADC-E577-2A2B-96E8E770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22" y="4209811"/>
            <a:ext cx="3658399" cy="20568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9266F4-A468-DFDD-A028-779C4610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640" y="1492029"/>
            <a:ext cx="2818159" cy="4059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53DC11-C390-B0BC-F7F8-5843104F5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637" y="1492029"/>
            <a:ext cx="2976003" cy="4059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619E3-F148-21BD-7484-31EA873E3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17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22567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E04C2-EB75-D369-4057-475CFF065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Assignment 01 : Initialization - </a:t>
            </a:r>
            <a:r>
              <a:rPr lang="en-US" dirty="0"/>
              <a:t>Conclusions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76AA5-DBB9-884F-0015-0F60C0310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18807"/>
            <a:ext cx="10515599" cy="26581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Different initializations lead to very different results</a:t>
            </a:r>
          </a:p>
          <a:p>
            <a:pPr lvl="1"/>
            <a:r>
              <a:rPr lang="en-US" dirty="0" err="1"/>
              <a:t>Weight의</a:t>
            </a:r>
            <a:r>
              <a:rPr lang="en-US" dirty="0"/>
              <a:t> initialization </a:t>
            </a:r>
            <a:r>
              <a:rPr lang="en-US" dirty="0" err="1"/>
              <a:t>방법에</a:t>
            </a:r>
            <a:r>
              <a:rPr lang="en-US" dirty="0"/>
              <a:t> </a:t>
            </a:r>
            <a:r>
              <a:rPr lang="en-US" dirty="0" err="1"/>
              <a:t>따라</a:t>
            </a:r>
            <a:r>
              <a:rPr lang="en-US" dirty="0"/>
              <a:t> NN </a:t>
            </a:r>
            <a:r>
              <a:rPr lang="en-US" dirty="0" err="1"/>
              <a:t>model의</a:t>
            </a:r>
            <a:r>
              <a:rPr lang="en-US" dirty="0"/>
              <a:t> </a:t>
            </a:r>
            <a:r>
              <a:rPr lang="en-US" dirty="0" err="1"/>
              <a:t>학습</a:t>
            </a:r>
            <a:r>
              <a:rPr lang="en-US" dirty="0"/>
              <a:t> </a:t>
            </a:r>
            <a:r>
              <a:rPr lang="en-US" dirty="0" err="1"/>
              <a:t>결과가</a:t>
            </a:r>
            <a:r>
              <a:rPr lang="en-US" dirty="0"/>
              <a:t> </a:t>
            </a:r>
            <a:r>
              <a:rPr lang="en-US" dirty="0" err="1"/>
              <a:t>크게</a:t>
            </a:r>
            <a:r>
              <a:rPr lang="en-US" dirty="0"/>
              <a:t> </a:t>
            </a:r>
            <a:r>
              <a:rPr lang="en-US" dirty="0" err="1"/>
              <a:t>달라질</a:t>
            </a:r>
            <a:r>
              <a:rPr lang="en-US" dirty="0"/>
              <a:t>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dirty="0" err="1"/>
              <a:t>있음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en-US" dirty="0"/>
              <a:t>Random initialization is used to break symmetry and </a:t>
            </a:r>
            <a:r>
              <a:rPr lang="en-US" b="1" dirty="0"/>
              <a:t>make sure different hidden units can learn different things</a:t>
            </a:r>
          </a:p>
          <a:p>
            <a:pPr lvl="1"/>
            <a:r>
              <a:rPr lang="en-US" dirty="0"/>
              <a:t>Random initialization </a:t>
            </a:r>
            <a:r>
              <a:rPr lang="en-US" dirty="0" err="1"/>
              <a:t>은</a:t>
            </a:r>
            <a:r>
              <a:rPr lang="en-US" dirty="0"/>
              <a:t> </a:t>
            </a:r>
            <a:r>
              <a:rPr lang="en-US" dirty="0" err="1"/>
              <a:t>모든</a:t>
            </a:r>
            <a:r>
              <a:rPr lang="en-US" dirty="0"/>
              <a:t> </a:t>
            </a:r>
            <a:r>
              <a:rPr lang="en-US" dirty="0" err="1"/>
              <a:t>unit이</a:t>
            </a:r>
            <a:r>
              <a:rPr lang="en-US" dirty="0"/>
              <a:t> </a:t>
            </a:r>
            <a:r>
              <a:rPr lang="en-US" dirty="0" err="1"/>
              <a:t>같은</a:t>
            </a:r>
            <a:r>
              <a:rPr lang="en-US" dirty="0"/>
              <a:t> </a:t>
            </a:r>
            <a:r>
              <a:rPr lang="en-US" dirty="0" err="1"/>
              <a:t>계산을</a:t>
            </a:r>
            <a:r>
              <a:rPr lang="en-US" dirty="0"/>
              <a:t> </a:t>
            </a:r>
            <a:r>
              <a:rPr lang="en-US" dirty="0" err="1"/>
              <a:t>하는</a:t>
            </a:r>
            <a:r>
              <a:rPr lang="en-US" dirty="0"/>
              <a:t> </a:t>
            </a:r>
            <a:r>
              <a:rPr lang="en-US" dirty="0" err="1"/>
              <a:t>것을</a:t>
            </a:r>
            <a:r>
              <a:rPr lang="en-US" dirty="0"/>
              <a:t> </a:t>
            </a:r>
            <a:r>
              <a:rPr lang="en-US" dirty="0" err="1"/>
              <a:t>방지함</a:t>
            </a:r>
            <a:r>
              <a:rPr lang="en-US" altLang="ko-KR" dirty="0"/>
              <a:t>. </a:t>
            </a:r>
          </a:p>
          <a:p>
            <a:pPr lvl="1"/>
            <a:r>
              <a:rPr lang="en-US" dirty="0" err="1"/>
              <a:t>이는</a:t>
            </a:r>
            <a:r>
              <a:rPr lang="en-US" dirty="0"/>
              <a:t> </a:t>
            </a:r>
            <a:r>
              <a:rPr lang="en-US" dirty="0" err="1"/>
              <a:t>각자</a:t>
            </a:r>
            <a:r>
              <a:rPr lang="en-US" dirty="0"/>
              <a:t> </a:t>
            </a:r>
            <a:r>
              <a:rPr lang="en-US" dirty="0" err="1"/>
              <a:t>다르게</a:t>
            </a:r>
            <a:r>
              <a:rPr lang="en-US" dirty="0"/>
              <a:t> </a:t>
            </a:r>
            <a:r>
              <a:rPr lang="en-US" dirty="0" err="1"/>
              <a:t>계산해보는</a:t>
            </a:r>
            <a:r>
              <a:rPr lang="en-US" dirty="0"/>
              <a:t> </a:t>
            </a:r>
            <a:r>
              <a:rPr lang="en-US" dirty="0" err="1"/>
              <a:t>것을</a:t>
            </a:r>
            <a:r>
              <a:rPr lang="en-US" dirty="0"/>
              <a:t> </a:t>
            </a:r>
            <a:r>
              <a:rPr lang="en-US" dirty="0" err="1"/>
              <a:t>유도함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en-US" dirty="0"/>
              <a:t>Resist initializing to values that are too large!</a:t>
            </a:r>
          </a:p>
          <a:p>
            <a:pPr lvl="1"/>
            <a:r>
              <a:rPr lang="en-US" dirty="0" err="1"/>
              <a:t>Weight의</a:t>
            </a:r>
            <a:r>
              <a:rPr lang="en-US" dirty="0"/>
              <a:t> </a:t>
            </a:r>
            <a:r>
              <a:rPr lang="en-US" dirty="0" err="1"/>
              <a:t>각</a:t>
            </a:r>
            <a:r>
              <a:rPr lang="en-US" dirty="0"/>
              <a:t> </a:t>
            </a:r>
            <a:r>
              <a:rPr lang="en-US" dirty="0" err="1"/>
              <a:t>값들이</a:t>
            </a:r>
            <a:r>
              <a:rPr lang="en-US" dirty="0"/>
              <a:t> </a:t>
            </a:r>
            <a:r>
              <a:rPr lang="en-US" dirty="0" err="1"/>
              <a:t>너무</a:t>
            </a:r>
            <a:r>
              <a:rPr lang="en-US" dirty="0"/>
              <a:t> </a:t>
            </a:r>
            <a:r>
              <a:rPr lang="en-US" dirty="0" err="1"/>
              <a:t>크면</a:t>
            </a:r>
            <a:r>
              <a:rPr lang="en-US" dirty="0"/>
              <a:t> </a:t>
            </a:r>
            <a:r>
              <a:rPr lang="en-US" dirty="0" err="1"/>
              <a:t>좋지</a:t>
            </a:r>
            <a:r>
              <a:rPr lang="en-US" dirty="0"/>
              <a:t> </a:t>
            </a:r>
            <a:r>
              <a:rPr lang="en-US" dirty="0" err="1"/>
              <a:t>않음</a:t>
            </a:r>
            <a:r>
              <a:rPr lang="en-US" altLang="ko-KR" dirty="0"/>
              <a:t>.</a:t>
            </a:r>
            <a:endParaRPr lang="en-US" dirty="0"/>
          </a:p>
          <a:p>
            <a:r>
              <a:rPr lang="en-US" dirty="0"/>
              <a:t>He initialization works well for networks with </a:t>
            </a:r>
            <a:r>
              <a:rPr lang="en-US" dirty="0" err="1"/>
              <a:t>ReLU</a:t>
            </a:r>
            <a:r>
              <a:rPr lang="en-US" dirty="0"/>
              <a:t> activations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</a:t>
            </a:r>
            <a:r>
              <a:rPr lang="en-US" dirty="0" err="1"/>
              <a:t>function을</a:t>
            </a:r>
            <a:r>
              <a:rPr lang="en-US" dirty="0"/>
              <a:t> activation functio</a:t>
            </a:r>
            <a:r>
              <a:rPr lang="en-US" altLang="ko-KR" dirty="0"/>
              <a:t>n</a:t>
            </a:r>
            <a:r>
              <a:rPr lang="ko-KR" altLang="en-US" dirty="0" err="1"/>
              <a:t>으로</a:t>
            </a:r>
            <a:r>
              <a:rPr lang="ko-KR" altLang="en-US" dirty="0"/>
              <a:t> 사용하는 </a:t>
            </a:r>
            <a:r>
              <a:rPr lang="en-US" altLang="ko-KR" dirty="0"/>
              <a:t>NN model</a:t>
            </a:r>
            <a:r>
              <a:rPr lang="ko-KR" altLang="en-US" dirty="0"/>
              <a:t>에서는 </a:t>
            </a:r>
            <a:r>
              <a:rPr lang="en-US" altLang="ko-KR" dirty="0"/>
              <a:t>He initialization</a:t>
            </a:r>
            <a:r>
              <a:rPr lang="ko-KR" altLang="en-US" dirty="0"/>
              <a:t>이 효과적임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CD445-0A7B-A499-B5EC-3A91E5CD5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4A677-3667-E94E-BEB7-783D618DCE67}" type="datetime4">
              <a:rPr lang="en-US" smtClean="0"/>
              <a:t>August 3,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981C0-C1E9-BB6E-85D5-6163D1117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334C22-8AC7-40EA-D594-56E4451E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975" y="1159328"/>
            <a:ext cx="6424049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C76EB-E9E6-6F96-2A24-2C5A8577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18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04344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FF104-D300-33A8-49A4-0384DDF2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02 :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7A58C-4403-6C96-8E98-31C1D0663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KR" dirty="0"/>
              <a:t>Packages : </a:t>
            </a:r>
          </a:p>
          <a:p>
            <a:pPr lvl="1"/>
            <a:r>
              <a:rPr lang="en-KR" dirty="0"/>
              <a:t>Regularization에 대해 실습하기 위해 필요한 packages을 불러옴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KR" dirty="0"/>
              <a:t>Problem Statement 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프랑스 국가대표 팀에서 </a:t>
            </a:r>
            <a:r>
              <a:rPr lang="en-US" dirty="0" err="1"/>
              <a:t>본인을</a:t>
            </a:r>
            <a:r>
              <a:rPr lang="en-US" dirty="0"/>
              <a:t> </a:t>
            </a:r>
            <a:r>
              <a:rPr lang="en-US" dirty="0" err="1"/>
              <a:t>고용했고</a:t>
            </a:r>
            <a:r>
              <a:rPr lang="en-US" altLang="ko-KR" dirty="0"/>
              <a:t>, </a:t>
            </a:r>
            <a:r>
              <a:rPr lang="ko-KR" altLang="en-US" dirty="0"/>
              <a:t>골키퍼가 </a:t>
            </a:r>
            <a:r>
              <a:rPr lang="ko-KR" altLang="en-US" dirty="0" err="1"/>
              <a:t>골킥을</a:t>
            </a:r>
            <a:r>
              <a:rPr lang="ko-KR" altLang="en-US" dirty="0"/>
              <a:t> </a:t>
            </a:r>
            <a:r>
              <a:rPr lang="ko-KR" altLang="en-US" b="1" dirty="0" err="1"/>
              <a:t>어디론가</a:t>
            </a:r>
            <a:r>
              <a:rPr lang="ko-KR" altLang="en-US" dirty="0"/>
              <a:t> 찼을 때에 프랑스 팀이나 상대 팀의 선수의 머리에 맞은 데이터를 제공함</a:t>
            </a:r>
            <a:r>
              <a:rPr lang="en-US" altLang="ko-KR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이를</a:t>
            </a:r>
            <a:r>
              <a:rPr lang="en-US" dirty="0"/>
              <a:t> </a:t>
            </a:r>
            <a:r>
              <a:rPr lang="en-US" dirty="0" err="1"/>
              <a:t>바탕으로</a:t>
            </a:r>
            <a:r>
              <a:rPr lang="en-US" dirty="0"/>
              <a:t> </a:t>
            </a:r>
            <a:r>
              <a:rPr lang="en-US" dirty="0" err="1"/>
              <a:t>골키퍼가</a:t>
            </a:r>
            <a:r>
              <a:rPr lang="en-US" dirty="0"/>
              <a:t> </a:t>
            </a:r>
            <a:r>
              <a:rPr lang="en-US" dirty="0" err="1"/>
              <a:t>공을</a:t>
            </a:r>
            <a:r>
              <a:rPr lang="en-US" dirty="0"/>
              <a:t> </a:t>
            </a:r>
            <a:r>
              <a:rPr lang="en-US" dirty="0" err="1"/>
              <a:t>어디로</a:t>
            </a:r>
            <a:r>
              <a:rPr lang="en-US" dirty="0"/>
              <a:t> </a:t>
            </a:r>
            <a:r>
              <a:rPr lang="en-US" dirty="0" err="1"/>
              <a:t>차야할</a:t>
            </a:r>
            <a:r>
              <a:rPr lang="en-US" dirty="0"/>
              <a:t> </a:t>
            </a:r>
            <a:r>
              <a:rPr lang="en-US" dirty="0" err="1"/>
              <a:t>지</a:t>
            </a:r>
            <a:r>
              <a:rPr lang="en-US" dirty="0"/>
              <a:t> </a:t>
            </a:r>
            <a:r>
              <a:rPr lang="en-US" dirty="0" err="1"/>
              <a:t>계산해야함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4743-C09F-77DA-1BF8-596B1923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A828-6D58-D44E-AF4D-E444F5AB2634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60F3A-2053-D365-6340-52E599E8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191448-EA2F-3AAD-1328-EFB77D6E8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286" y="1002323"/>
            <a:ext cx="4713514" cy="1710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1105C5-E39D-D437-AF72-37BD8769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165" y="3429000"/>
            <a:ext cx="4658635" cy="2382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785284-E779-B14B-CC78-CED83909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19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40152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5844-0A17-2588-408A-301B5667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Contents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41B4A-ECFF-4003-F17B-327CA0142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8661"/>
            <a:ext cx="5257800" cy="4858302"/>
          </a:xfrm>
        </p:spPr>
        <p:txBody>
          <a:bodyPr/>
          <a:lstStyle/>
          <a:p>
            <a:r>
              <a:rPr lang="en-KR" dirty="0"/>
              <a:t>Assignment 01 : Initialization (3hour)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Packages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Loading the Dataset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Define a Neural Network Model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Zero initialization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Random initialization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He initialization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Conclusions</a:t>
            </a:r>
            <a:endParaRPr lang="en-KR" dirty="0"/>
          </a:p>
          <a:p>
            <a:r>
              <a:rPr lang="en-KR" dirty="0"/>
              <a:t>Assignment 02 : Regularization (3hour)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Packages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</a:t>
            </a:r>
            <a:r>
              <a:rPr lang="en-KR" dirty="0"/>
              <a:t>roblem statement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Loading the Dateset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Non-Regularized Model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L2 Regularization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Dropout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Conclusions</a:t>
            </a:r>
          </a:p>
          <a:p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2BA7F-CF0A-7835-AB2A-97896B5D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40B2-6521-5045-A018-2F9AF2BE3729}" type="datetime4">
              <a:rPr lang="en-US" smtClean="0"/>
              <a:t>August 3,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1C314-3756-3DE1-F56C-1363367A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2970C8-94DB-9F6D-2CBC-AB64524897F7}"/>
              </a:ext>
            </a:extLst>
          </p:cNvPr>
          <p:cNvSpPr txBox="1">
            <a:spLocks/>
          </p:cNvSpPr>
          <p:nvPr/>
        </p:nvSpPr>
        <p:spPr>
          <a:xfrm>
            <a:off x="6096000" y="1318661"/>
            <a:ext cx="5257800" cy="4858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dirty="0"/>
              <a:t>Assignment 03 : Gradient Checking (3hour)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Packages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Problem Statement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How does Gradient Checking work?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1-Dimensional Gradient Checking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F</a:t>
            </a:r>
            <a:r>
              <a:rPr lang="en-KR" dirty="0"/>
              <a:t>orward propagation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B</a:t>
            </a:r>
            <a:r>
              <a:rPr lang="en-KR" dirty="0"/>
              <a:t>ackward propagation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G</a:t>
            </a:r>
            <a:r>
              <a:rPr lang="en-KR" dirty="0"/>
              <a:t>radient check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N-Dimensional Gradient Checking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G</a:t>
            </a:r>
            <a:r>
              <a:rPr lang="en-KR" dirty="0"/>
              <a:t>radient check N</a:t>
            </a:r>
          </a:p>
          <a:p>
            <a:endParaRPr lang="en-KR" dirty="0"/>
          </a:p>
          <a:p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1EE19-F6BF-FB49-A1F2-D1FCC9A96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93430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FF104-D300-33A8-49A4-0384DDF2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02 : Regularization - Loading the Dateset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7A58C-4403-6C96-8E98-31C1D0663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KR" dirty="0"/>
                  <a:t>파란색 점 </a:t>
                </a:r>
                <a:r>
                  <a:rPr lang="en-US" altLang="ko-KR" dirty="0"/>
                  <a:t>: </a:t>
                </a:r>
              </a:p>
              <a:p>
                <a:pPr lvl="1"/>
                <a:r>
                  <a:rPr lang="en-US" dirty="0" err="1"/>
                  <a:t>프랑스</a:t>
                </a:r>
                <a:r>
                  <a:rPr lang="en-US" dirty="0"/>
                  <a:t> </a:t>
                </a:r>
                <a:r>
                  <a:rPr lang="en-US" dirty="0" err="1"/>
                  <a:t>팀</a:t>
                </a:r>
                <a:r>
                  <a:rPr lang="en-US" dirty="0"/>
                  <a:t> </a:t>
                </a:r>
                <a:r>
                  <a:rPr lang="en-US" dirty="0" err="1"/>
                  <a:t>선수가</a:t>
                </a:r>
                <a:r>
                  <a:rPr lang="en-US" dirty="0"/>
                  <a:t> </a:t>
                </a:r>
                <a:r>
                  <a:rPr lang="en-US" dirty="0" err="1"/>
                  <a:t>공을</a:t>
                </a:r>
                <a:r>
                  <a:rPr lang="en-US" dirty="0"/>
                  <a:t> </a:t>
                </a:r>
                <a:r>
                  <a:rPr lang="en-US" dirty="0" err="1"/>
                  <a:t>가져감</a:t>
                </a:r>
                <a:r>
                  <a:rPr lang="en-US" altLang="ko-KR" dirty="0"/>
                  <a:t>.</a:t>
                </a:r>
              </a:p>
              <a:p>
                <a:r>
                  <a:rPr lang="en-US" dirty="0" err="1"/>
                  <a:t>빨간색</a:t>
                </a:r>
                <a:r>
                  <a:rPr lang="en-US" dirty="0"/>
                  <a:t> </a:t>
                </a:r>
                <a:r>
                  <a:rPr lang="en-US" dirty="0" err="1"/>
                  <a:t>점</a:t>
                </a:r>
                <a:r>
                  <a:rPr lang="en-US" dirty="0"/>
                  <a:t> </a:t>
                </a:r>
                <a:r>
                  <a:rPr lang="en-US" altLang="ko-KR" dirty="0"/>
                  <a:t>: </a:t>
                </a:r>
              </a:p>
              <a:p>
                <a:pPr lvl="1"/>
                <a:r>
                  <a:rPr lang="en-US" dirty="0" err="1"/>
                  <a:t>상대</a:t>
                </a:r>
                <a:r>
                  <a:rPr lang="en-US" dirty="0"/>
                  <a:t> </a:t>
                </a:r>
                <a:r>
                  <a:rPr lang="en-US" dirty="0" err="1"/>
                  <a:t>팀</a:t>
                </a:r>
                <a:r>
                  <a:rPr lang="en-US" dirty="0"/>
                  <a:t> </a:t>
                </a:r>
                <a:r>
                  <a:rPr lang="en-US" dirty="0" err="1"/>
                  <a:t>선수가</a:t>
                </a:r>
                <a:r>
                  <a:rPr lang="en-US" dirty="0"/>
                  <a:t> </a:t>
                </a:r>
                <a:r>
                  <a:rPr lang="en-US" dirty="0" err="1"/>
                  <a:t>공을</a:t>
                </a:r>
                <a:r>
                  <a:rPr lang="en-US" dirty="0"/>
                  <a:t> </a:t>
                </a:r>
                <a:r>
                  <a:rPr lang="en-US" dirty="0" err="1"/>
                  <a:t>가져감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KR" dirty="0"/>
                  <a:t>는 축구 경기장에 해당함</a:t>
                </a:r>
                <a:r>
                  <a:rPr lang="en-US" altLang="ko-KR" dirty="0"/>
                  <a:t>.</a:t>
                </a:r>
              </a:p>
              <a:p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7A58C-4403-6C96-8E98-31C1D0663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3" t="-7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4743-C09F-77DA-1BF8-596B1923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A1CFA-71D8-6B43-862B-D8405FB7E90B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60F3A-2053-D365-6340-52E599E8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D8C097-0C8A-E1B3-8B3D-D9945112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748" y="1002323"/>
            <a:ext cx="5124052" cy="31071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47FCA-C083-850E-890A-A811EC5F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20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31974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DD0FA-DBEB-A7DF-BFE9-D926887E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02 : Regularization - Non-Regularized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0F7BD-889F-F5AB-EB20-168FB655C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02323"/>
            <a:ext cx="6400801" cy="5174640"/>
          </a:xfrm>
        </p:spPr>
        <p:txBody>
          <a:bodyPr/>
          <a:lstStyle/>
          <a:p>
            <a:r>
              <a:rPr lang="en-KR" dirty="0"/>
              <a:t>먼저 Neural Network Model을 정의함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200" dirty="0"/>
              <a:t>Forward propagation: </a:t>
            </a:r>
          </a:p>
          <a:p>
            <a:pPr lvl="2"/>
            <a:r>
              <a:rPr lang="en-US" sz="1000" dirty="0"/>
              <a:t>LINEAR -&gt; RELU -&gt; LINEAR -&gt; RELU -&gt; LINEAR -&gt; SIGMOID.</a:t>
            </a:r>
          </a:p>
          <a:p>
            <a:pPr lvl="2"/>
            <a:r>
              <a:rPr lang="en-US" altLang="ko-KR" sz="1000" dirty="0"/>
              <a:t>3</a:t>
            </a:r>
            <a:r>
              <a:rPr lang="ko-KR" altLang="en-US" sz="1000" dirty="0"/>
              <a:t>개의 </a:t>
            </a:r>
            <a:r>
              <a:rPr lang="en-US" altLang="ko-KR" sz="1000" dirty="0"/>
              <a:t>layer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가지는 </a:t>
            </a:r>
            <a:r>
              <a:rPr lang="en-US" altLang="ko-KR" sz="1000" dirty="0"/>
              <a:t>neural network</a:t>
            </a:r>
            <a:r>
              <a:rPr lang="ko-KR" altLang="en-US" sz="1000" dirty="0"/>
              <a:t>임</a:t>
            </a:r>
            <a:r>
              <a:rPr lang="en-US" altLang="ko-KR" sz="1000" dirty="0"/>
              <a:t>.</a:t>
            </a:r>
          </a:p>
          <a:p>
            <a:pPr lvl="2"/>
            <a:r>
              <a:rPr lang="en-US" sz="1000" dirty="0"/>
              <a:t>Unit </a:t>
            </a:r>
            <a:r>
              <a:rPr lang="en-US" sz="1000" dirty="0" err="1"/>
              <a:t>갯수는</a:t>
            </a:r>
            <a:r>
              <a:rPr lang="en-US" sz="1000" dirty="0"/>
              <a:t> 각각 </a:t>
            </a:r>
            <a:r>
              <a:rPr lang="en-US" altLang="ko-KR" sz="1000" dirty="0"/>
              <a:t>20, 3, 1</a:t>
            </a:r>
            <a:r>
              <a:rPr lang="ko-KR" altLang="en-US" sz="1000" dirty="0"/>
              <a:t>개임</a:t>
            </a:r>
            <a:r>
              <a:rPr lang="en-US" altLang="ko-KR" sz="1000" dirty="0"/>
              <a:t>.</a:t>
            </a:r>
            <a:endParaRPr lang="en-US" sz="1000" dirty="0"/>
          </a:p>
          <a:p>
            <a:pPr marL="914400" lvl="1" indent="-457200">
              <a:buFont typeface="+mj-lt"/>
              <a:buAutoNum type="arabicPeriod"/>
            </a:pPr>
            <a:r>
              <a:rPr lang="en-US" sz="1200" dirty="0"/>
              <a:t>Compute loss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200" dirty="0"/>
              <a:t>Backward propagation.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200" dirty="0"/>
              <a:t>Update parameters.</a:t>
            </a:r>
          </a:p>
          <a:p>
            <a:endParaRPr lang="en-KR" altLang="ko-KR" dirty="0"/>
          </a:p>
          <a:p>
            <a:r>
              <a:rPr lang="en-US" altLang="ko-KR" dirty="0"/>
              <a:t>Model </a:t>
            </a:r>
            <a:r>
              <a:rPr lang="ko-KR" altLang="en-US" dirty="0"/>
              <a:t>함수의 </a:t>
            </a:r>
            <a:r>
              <a:rPr lang="en-US" altLang="ko-KR" dirty="0"/>
              <a:t>lambd</a:t>
            </a:r>
            <a:r>
              <a:rPr lang="ko-KR" altLang="en-US" dirty="0"/>
              <a:t>와 </a:t>
            </a:r>
            <a:r>
              <a:rPr lang="en-US" altLang="ko-KR" dirty="0" err="1"/>
              <a:t>keep_prob</a:t>
            </a:r>
            <a:r>
              <a:rPr lang="ko-KR" altLang="en-US" dirty="0"/>
              <a:t> 기본 값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Lambd = 0</a:t>
            </a:r>
          </a:p>
          <a:p>
            <a:pPr lvl="1"/>
            <a:r>
              <a:rPr lang="en-US" altLang="ko-KR" dirty="0" err="1"/>
              <a:t>Keep_prob</a:t>
            </a:r>
            <a:r>
              <a:rPr lang="en-US" altLang="ko-KR" dirty="0"/>
              <a:t> = 1</a:t>
            </a:r>
          </a:p>
          <a:p>
            <a:pPr lvl="1"/>
            <a:r>
              <a:rPr lang="ko-KR" altLang="en-US" dirty="0"/>
              <a:t>두 </a:t>
            </a:r>
            <a:r>
              <a:rPr lang="en-US" altLang="ko-KR" dirty="0"/>
              <a:t>parameter</a:t>
            </a:r>
            <a:r>
              <a:rPr lang="ko-KR" altLang="en-US" dirty="0"/>
              <a:t>가 기본 값이면</a:t>
            </a:r>
            <a:r>
              <a:rPr lang="en-US" altLang="ko-KR" dirty="0"/>
              <a:t>, </a:t>
            </a:r>
            <a:r>
              <a:rPr lang="ko-KR" altLang="en-US" dirty="0"/>
              <a:t>원래의 기본적인 연산을 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Lambd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 아니면</a:t>
            </a:r>
            <a:r>
              <a:rPr lang="en-US" altLang="ko-KR" dirty="0"/>
              <a:t>, regularization</a:t>
            </a:r>
            <a:r>
              <a:rPr lang="ko-KR" altLang="en-US" dirty="0"/>
              <a:t>을 적용했을 때의 계산식이 적용됨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Keep_prob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 아니면</a:t>
            </a:r>
            <a:r>
              <a:rPr lang="en-US" altLang="ko-KR" dirty="0"/>
              <a:t>, dropout</a:t>
            </a:r>
            <a:r>
              <a:rPr lang="ko-KR" altLang="en-US" dirty="0"/>
              <a:t>을 적용했을 때의 계산식이 적용됨</a:t>
            </a:r>
            <a:r>
              <a:rPr lang="en-US" altLang="ko-KR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9E380-7EA9-CDF5-6BF3-0522C9F11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A74BD-9911-914A-B8B3-5F9DA3B4C38D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FBF25-AF80-C24F-6FBE-88B0C354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6FB3E6-6036-EF55-075F-C3566EE58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1" y="909616"/>
            <a:ext cx="4114799" cy="5267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CE51BE-BAF0-AB17-83CE-ADF9E559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21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42062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FF104-D300-33A8-49A4-0384DDF2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02 : Regularization - Non-Regularized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7A58C-4403-6C96-8E98-31C1D0663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Lambd </a:t>
            </a:r>
            <a:r>
              <a:rPr lang="en-US" altLang="ko-KR" dirty="0"/>
              <a:t>= 0, keep_prob = 1</a:t>
            </a:r>
            <a:r>
              <a:rPr lang="ko-KR" altLang="en-US" dirty="0"/>
              <a:t>의 기본값으로 설정 후</a:t>
            </a:r>
            <a:r>
              <a:rPr lang="en-US" altLang="ko-KR" dirty="0"/>
              <a:t>, 20000 iteration</a:t>
            </a:r>
            <a:r>
              <a:rPr lang="ko-KR" altLang="en-US" dirty="0"/>
              <a:t>을 진행한 </a:t>
            </a:r>
            <a:r>
              <a:rPr lang="en-US" altLang="ko-KR" dirty="0"/>
              <a:t>Model</a:t>
            </a:r>
            <a:r>
              <a:rPr lang="ko-KR" altLang="en-US" dirty="0"/>
              <a:t>의 </a:t>
            </a:r>
            <a:r>
              <a:rPr lang="en-US" altLang="ko-KR" dirty="0"/>
              <a:t>prediction </a:t>
            </a:r>
            <a:r>
              <a:rPr lang="ko-KR" altLang="en-US" dirty="0"/>
              <a:t>결과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r>
              <a:rPr lang="en-US" dirty="0"/>
              <a:t>Training set Accuracy </a:t>
            </a:r>
            <a:r>
              <a:rPr lang="en-US" altLang="ko-KR" dirty="0"/>
              <a:t>= 0.947</a:t>
            </a:r>
          </a:p>
          <a:p>
            <a:pPr lvl="1"/>
            <a:r>
              <a:rPr lang="en-US" dirty="0"/>
              <a:t>Test set Accuracy = 0.915</a:t>
            </a:r>
          </a:p>
          <a:p>
            <a:pPr lvl="1"/>
            <a:r>
              <a:rPr lang="en-US" dirty="0"/>
              <a:t>Test </a:t>
            </a:r>
            <a:r>
              <a:rPr lang="en-US" dirty="0" err="1"/>
              <a:t>set에</a:t>
            </a:r>
            <a:r>
              <a:rPr lang="en-US" dirty="0"/>
              <a:t> </a:t>
            </a:r>
            <a:r>
              <a:rPr lang="en-US" dirty="0" err="1"/>
              <a:t>대한</a:t>
            </a:r>
            <a:r>
              <a:rPr lang="en-US" dirty="0"/>
              <a:t> </a:t>
            </a:r>
            <a:r>
              <a:rPr lang="en-US" dirty="0" err="1"/>
              <a:t>Accuracy가</a:t>
            </a:r>
            <a:r>
              <a:rPr lang="en-US" dirty="0"/>
              <a:t> </a:t>
            </a:r>
            <a:r>
              <a:rPr lang="en-US" dirty="0" err="1"/>
              <a:t>더</a:t>
            </a:r>
            <a:r>
              <a:rPr lang="en-US" dirty="0"/>
              <a:t> </a:t>
            </a:r>
            <a:r>
              <a:rPr lang="en-US" dirty="0" err="1"/>
              <a:t>낮으므로</a:t>
            </a:r>
            <a:r>
              <a:rPr lang="en-US" altLang="ko-KR" dirty="0"/>
              <a:t>, </a:t>
            </a:r>
            <a:r>
              <a:rPr lang="en-US" altLang="ko-KR" b="1" dirty="0"/>
              <a:t>Overfitting</a:t>
            </a:r>
            <a:r>
              <a:rPr lang="ko-KR" altLang="en-US" b="1" dirty="0"/>
              <a:t>이라고 볼 수 있음</a:t>
            </a:r>
            <a:r>
              <a:rPr lang="en-US" altLang="ko-KR" b="1" dirty="0"/>
              <a:t>.</a:t>
            </a:r>
            <a:endParaRPr lang="en-US" b="1" dirty="0"/>
          </a:p>
          <a:p>
            <a:pPr lvl="1"/>
            <a:endParaRPr lang="en-US" dirty="0"/>
          </a:p>
          <a:p>
            <a:r>
              <a:rPr lang="en-US" dirty="0" err="1"/>
              <a:t>Overfitting을</a:t>
            </a:r>
            <a:r>
              <a:rPr lang="en-US" dirty="0"/>
              <a:t> </a:t>
            </a:r>
            <a:r>
              <a:rPr lang="en-US" dirty="0" err="1"/>
              <a:t>해소하기</a:t>
            </a:r>
            <a:r>
              <a:rPr lang="en-US" dirty="0"/>
              <a:t> </a:t>
            </a:r>
            <a:r>
              <a:rPr lang="en-US" dirty="0" err="1"/>
              <a:t>위해</a:t>
            </a:r>
            <a:r>
              <a:rPr lang="en-US" dirty="0"/>
              <a:t> </a:t>
            </a:r>
            <a:r>
              <a:rPr lang="en-US" dirty="0" err="1"/>
              <a:t>두</a:t>
            </a:r>
            <a:r>
              <a:rPr lang="en-US" dirty="0"/>
              <a:t> </a:t>
            </a:r>
            <a:r>
              <a:rPr lang="en-US" dirty="0" err="1"/>
              <a:t>가지</a:t>
            </a:r>
            <a:r>
              <a:rPr lang="en-US" dirty="0"/>
              <a:t> </a:t>
            </a:r>
            <a:r>
              <a:rPr lang="en-US" dirty="0" err="1"/>
              <a:t>방법의</a:t>
            </a:r>
            <a:r>
              <a:rPr lang="en-US" dirty="0"/>
              <a:t> </a:t>
            </a:r>
            <a:r>
              <a:rPr lang="en-US" dirty="0" err="1"/>
              <a:t>접근을</a:t>
            </a:r>
            <a:r>
              <a:rPr lang="en-US" dirty="0"/>
              <a:t> </a:t>
            </a:r>
            <a:r>
              <a:rPr lang="en-US" dirty="0" err="1"/>
              <a:t>해볼</a:t>
            </a:r>
            <a:r>
              <a:rPr lang="en-US" dirty="0"/>
              <a:t> </a:t>
            </a:r>
            <a:r>
              <a:rPr lang="en-US" dirty="0" err="1"/>
              <a:t>것임</a:t>
            </a:r>
            <a:r>
              <a:rPr lang="en-US" altLang="ko-KR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Regularization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Dropout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4743-C09F-77DA-1BF8-596B1923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8F91D-8DCF-7444-B35C-6C7B29B8BE9D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60F3A-2053-D365-6340-52E599E8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8C75F8-42B5-C1EB-7C43-723483C7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229" y="1002323"/>
            <a:ext cx="5252572" cy="5174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96F7CF-E864-5EAC-4D38-458B3405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22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60020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FF104-D300-33A8-49A4-0384DDF2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02 : Regularization - L2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7A58C-4403-6C96-8E98-31C1D0663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KR" dirty="0"/>
              <a:t>Redefine the cost function</a:t>
            </a:r>
          </a:p>
          <a:p>
            <a:pPr lvl="1"/>
            <a:r>
              <a:rPr lang="en-KR" dirty="0"/>
              <a:t>기존의 cost function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”L2 regularization cost”라는 term 정의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Redefined the cost function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>
                <a:highlight>
                  <a:srgbClr val="FFFF00"/>
                </a:highlight>
              </a:rPr>
              <a:t>형광</a:t>
            </a:r>
            <a:r>
              <a:rPr lang="en-KR" dirty="0"/>
              <a:t>부분에 L2 regularization cost이 추가되었고</a:t>
            </a:r>
            <a:r>
              <a:rPr lang="en-US" altLang="ko-KR" dirty="0"/>
              <a:t>, </a:t>
            </a:r>
            <a:r>
              <a:rPr lang="ko-KR" altLang="en-US" dirty="0"/>
              <a:t>바로 아래 줄에서 </a:t>
            </a:r>
            <a:r>
              <a:rPr lang="en-US" altLang="ko-KR" dirty="0"/>
              <a:t>cost </a:t>
            </a:r>
            <a:r>
              <a:rPr lang="ko-KR" altLang="en-US" dirty="0"/>
              <a:t>식을 재정의함</a:t>
            </a:r>
            <a:r>
              <a:rPr lang="en-US" altLang="ko-KR" dirty="0"/>
              <a:t>.</a:t>
            </a:r>
            <a:endParaRPr lang="en-KR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4743-C09F-77DA-1BF8-596B1923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F762-AFA9-AF43-8A13-1F7892A868CB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60F3A-2053-D365-6340-52E599E8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30E60A-6C06-ACE2-A002-6CABFE046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57" y="1568095"/>
            <a:ext cx="5001986" cy="265956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0872CA1-A7BF-7336-8D17-153F4FD3F533}"/>
                  </a:ext>
                </a:extLst>
              </p14:cNvPr>
              <p14:cNvContentPartPr/>
              <p14:nvPr/>
            </p14:nvContentPartPr>
            <p14:xfrm>
              <a:off x="6584310" y="3634168"/>
              <a:ext cx="4547880" cy="55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0872CA1-A7BF-7336-8D17-153F4FD3F5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0310" y="3526168"/>
                <a:ext cx="4655520" cy="2714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E81D086-69F4-55B1-C6D9-D4DBA5490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2914650"/>
            <a:ext cx="1955800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ED8FE3-B7E4-406C-48CC-2C06B882B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1593362"/>
            <a:ext cx="4457700" cy="622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5F64A7-777F-E5D1-F760-3F938D4FB4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4465647"/>
            <a:ext cx="6470535" cy="907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FCFBB-C8EA-8404-3681-6EF999DA3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23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97255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FF104-D300-33A8-49A4-0384DDF2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02 : Regularization - L2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7A58C-4403-6C96-8E98-31C1D0663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Backward propagation</a:t>
                </a:r>
                <a:r>
                  <a:rPr lang="ko-KR" altLang="en-US" dirty="0"/>
                  <a:t>의 식도 재정의 함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dirty="0" err="1"/>
                  <a:t>Cost는</a:t>
                </a:r>
                <a:r>
                  <a:rPr lang="en-US" dirty="0"/>
                  <a:t> forward propagation </a:t>
                </a:r>
                <a:r>
                  <a:rPr lang="en-US" dirty="0" err="1"/>
                  <a:t>이후에</a:t>
                </a:r>
                <a:r>
                  <a:rPr lang="en-US" dirty="0"/>
                  <a:t> </a:t>
                </a:r>
                <a:r>
                  <a:rPr lang="en-US" dirty="0" err="1"/>
                  <a:t>계산하는</a:t>
                </a:r>
                <a:r>
                  <a:rPr lang="en-US" dirty="0"/>
                  <a:t> </a:t>
                </a:r>
                <a:r>
                  <a:rPr lang="en-US" dirty="0" err="1"/>
                  <a:t>것이기</a:t>
                </a:r>
                <a:r>
                  <a:rPr lang="en-US" dirty="0"/>
                  <a:t> </a:t>
                </a:r>
                <a:r>
                  <a:rPr lang="en-US" dirty="0" err="1"/>
                  <a:t>때문에</a:t>
                </a:r>
                <a:r>
                  <a:rPr lang="en-US" altLang="ko-KR" dirty="0"/>
                  <a:t>,</a:t>
                </a:r>
                <a:r>
                  <a:rPr lang="en-US" dirty="0"/>
                  <a:t> forward propagatio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의 식까지 재정의 할 필요는 없음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Cost function</a:t>
                </a:r>
                <a:r>
                  <a:rPr lang="ko-KR" altLang="en-US" dirty="0"/>
                  <a:t>이 재정의 되었으니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이에 따라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dirty="0"/>
                  <a:t>값들도 필히 변화가 있을 것임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/>
                  <a:t>각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 err="1"/>
                  <a:t>가</a:t>
                </a:r>
                <a:r>
                  <a:rPr lang="en-US" dirty="0"/>
                  <a:t> cost </a:t>
                </a:r>
                <a:r>
                  <a:rPr lang="en-US" dirty="0" err="1"/>
                  <a:t>계산에</a:t>
                </a:r>
                <a:r>
                  <a:rPr lang="en-US" dirty="0"/>
                  <a:t> </a:t>
                </a:r>
                <a:r>
                  <a:rPr lang="en-US" dirty="0" err="1"/>
                  <a:t>변화를</a:t>
                </a:r>
                <a:r>
                  <a:rPr lang="en-US" dirty="0"/>
                  <a:t> </a:t>
                </a:r>
                <a:r>
                  <a:rPr lang="en-US" u="sng" dirty="0" err="1"/>
                  <a:t>야기한</a:t>
                </a:r>
                <a:r>
                  <a:rPr lang="en-US" u="sng" dirty="0"/>
                  <a:t> </a:t>
                </a:r>
                <a:r>
                  <a:rPr lang="en-US" u="sng" dirty="0" err="1"/>
                  <a:t>식</a:t>
                </a:r>
                <a:r>
                  <a:rPr lang="en-US" dirty="0"/>
                  <a:t> </a:t>
                </a:r>
                <a:r>
                  <a:rPr lang="en-US" altLang="ko-KR" dirty="0">
                    <a:highlight>
                      <a:srgbClr val="FFFF00"/>
                    </a:highlight>
                  </a:rPr>
                  <a:t>(</a:t>
                </a:r>
                <a:r>
                  <a:rPr lang="ko-KR" altLang="en-US" dirty="0">
                    <a:highlight>
                      <a:srgbClr val="FFFF00"/>
                    </a:highlight>
                  </a:rPr>
                  <a:t>형광</a:t>
                </a:r>
                <a:r>
                  <a:rPr lang="en-US" altLang="ko-KR" dirty="0">
                    <a:highlight>
                      <a:srgbClr val="FFFF00"/>
                    </a:highlight>
                  </a:rPr>
                  <a:t>)</a:t>
                </a:r>
              </a:p>
              <a:p>
                <a:pPr lvl="1"/>
                <a:endParaRPr lang="en-US" dirty="0">
                  <a:highlight>
                    <a:srgbClr val="FFFF00"/>
                  </a:highlight>
                </a:endParaRPr>
              </a:p>
              <a:p>
                <a:pPr lvl="1"/>
                <a:endParaRPr lang="en-US" dirty="0">
                  <a:highlight>
                    <a:srgbClr val="FFFF00"/>
                  </a:highlight>
                </a:endParaRPr>
              </a:p>
              <a:p>
                <a:pPr lvl="1"/>
                <a:endParaRPr lang="en-US" dirty="0">
                  <a:highlight>
                    <a:srgbClr val="FFFF00"/>
                  </a:highlight>
                </a:endParaRPr>
              </a:p>
              <a:p>
                <a:pPr marL="457200" lvl="1" indent="0">
                  <a:buNone/>
                </a:pP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u="sng" dirty="0" err="1"/>
                  <a:t>해당</a:t>
                </a:r>
                <a:r>
                  <a:rPr lang="en-US" u="sng" dirty="0"/>
                  <a:t> </a:t>
                </a:r>
                <a:r>
                  <a:rPr lang="en-US" u="sng" dirty="0" err="1"/>
                  <a:t>식</a:t>
                </a:r>
                <a:r>
                  <a:rPr lang="en-US" dirty="0" err="1"/>
                  <a:t>에</a:t>
                </a:r>
                <a:r>
                  <a:rPr lang="en-US" dirty="0"/>
                  <a:t> </a:t>
                </a:r>
                <a:r>
                  <a:rPr lang="en-US" dirty="0" err="1"/>
                  <a:t>대한</a:t>
                </a:r>
                <a:r>
                  <a:rPr lang="en-US" dirty="0"/>
                  <a:t> cost </a:t>
                </a:r>
                <a:r>
                  <a:rPr lang="en-US" dirty="0" err="1"/>
                  <a:t>function의</a:t>
                </a:r>
                <a:r>
                  <a:rPr lang="en-US" dirty="0"/>
                  <a:t> </a:t>
                </a:r>
                <a:r>
                  <a:rPr lang="en-US" dirty="0" err="1"/>
                  <a:t>변화량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고로</a:t>
                </a:r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</a:rPr>
                  <a:t>, </a:t>
                </a:r>
                <a:r>
                  <a:rPr lang="en-US" dirty="0" err="1">
                    <a:solidFill>
                      <a:schemeClr val="accent6">
                        <a:lumMod val="75000"/>
                      </a:schemeClr>
                    </a:solidFill>
                  </a:rPr>
                  <a:t>기존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KR" dirty="0">
                    <a:solidFill>
                      <a:schemeClr val="accent6">
                        <a:lumMod val="75000"/>
                      </a:schemeClr>
                    </a:solidFill>
                  </a:rPr>
                  <a:t>식에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KR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KR" dirty="0">
                    <a:solidFill>
                      <a:schemeClr val="accent6">
                        <a:lumMod val="75000"/>
                      </a:schemeClr>
                    </a:solidFill>
                  </a:rPr>
                  <a:t>을 더해줌</a:t>
                </a:r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</a:rPr>
                  <a:t>.</a:t>
                </a:r>
                <a:endParaRPr lang="en-KR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7A58C-4403-6C96-8E98-31C1D0663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3" t="-7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4743-C09F-77DA-1BF8-596B1923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E9041-B818-EA4C-BFE4-47ED9EAE6DE2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60F3A-2053-D365-6340-52E599E8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E181EE-EA0C-7947-C8EA-1C64F5ABD808}"/>
              </a:ext>
            </a:extLst>
          </p:cNvPr>
          <p:cNvGrpSpPr/>
          <p:nvPr/>
        </p:nvGrpSpPr>
        <p:grpSpPr>
          <a:xfrm>
            <a:off x="6610726" y="1227749"/>
            <a:ext cx="4664988" cy="4949214"/>
            <a:chOff x="6688812" y="1407136"/>
            <a:chExt cx="4664988" cy="49492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77F058-28F8-8DD6-6BED-F5CBBF04B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8812" y="1407136"/>
              <a:ext cx="4664988" cy="49492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D4AD0F-1153-489C-1A14-69B6D0F6D848}"/>
                    </a:ext>
                  </a:extLst>
                </p14:cNvPr>
                <p14:cNvContentPartPr/>
                <p14:nvPr/>
              </p14:nvContentPartPr>
              <p14:xfrm>
                <a:off x="6883997" y="3827734"/>
                <a:ext cx="1674332" cy="71881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D4AD0F-1153-489C-1A14-69B6D0F6D8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30358" y="3720272"/>
                  <a:ext cx="1781970" cy="287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0E3DB75-140E-EFBC-7AAA-33BBE7E616DA}"/>
                    </a:ext>
                  </a:extLst>
                </p14:cNvPr>
                <p14:cNvContentPartPr/>
                <p14:nvPr/>
              </p14:nvContentPartPr>
              <p14:xfrm>
                <a:off x="6883997" y="4645714"/>
                <a:ext cx="1634766" cy="46257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0E3DB75-140E-EFBC-7AAA-33BBE7E616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29997" y="4538140"/>
                  <a:ext cx="1742406" cy="2610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972EAF5-EFDF-5F12-B2AD-80095CA66247}"/>
                    </a:ext>
                  </a:extLst>
                </p14:cNvPr>
                <p14:cNvContentPartPr/>
                <p14:nvPr/>
              </p14:nvContentPartPr>
              <p14:xfrm>
                <a:off x="6889440" y="5511082"/>
                <a:ext cx="1603993" cy="52912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972EAF5-EFDF-5F12-B2AD-80095CA662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35806" y="5403828"/>
                  <a:ext cx="1711622" cy="26706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D4ED4F-8BFB-CD1F-89B5-474C9B7C3268}"/>
              </a:ext>
            </a:extLst>
          </p:cNvPr>
          <p:cNvGrpSpPr/>
          <p:nvPr/>
        </p:nvGrpSpPr>
        <p:grpSpPr>
          <a:xfrm>
            <a:off x="1597999" y="3008484"/>
            <a:ext cx="4579647" cy="642469"/>
            <a:chOff x="1603594" y="2488250"/>
            <a:chExt cx="4579647" cy="6424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550EE3-C07D-A2C8-C7E2-545B306DD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03594" y="2488250"/>
              <a:ext cx="4579647" cy="6424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E3FD003-33B7-6A30-5CCA-D569912D55EA}"/>
                    </a:ext>
                  </a:extLst>
                </p14:cNvPr>
                <p14:cNvContentPartPr/>
                <p14:nvPr/>
              </p14:nvContentPartPr>
              <p14:xfrm>
                <a:off x="5030524" y="2596487"/>
                <a:ext cx="225000" cy="137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E3FD003-33B7-6A30-5CCA-D569912D55E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76524" y="2488847"/>
                  <a:ext cx="3326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0EE4D2C-F5DA-819E-9EF7-996071627E1C}"/>
                    </a:ext>
                  </a:extLst>
                </p14:cNvPr>
                <p14:cNvContentPartPr/>
                <p14:nvPr/>
              </p14:nvContentPartPr>
              <p14:xfrm>
                <a:off x="5688604" y="2658767"/>
                <a:ext cx="370440" cy="8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0EE4D2C-F5DA-819E-9EF7-996071627E1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34964" y="2551127"/>
                  <a:ext cx="478080" cy="223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1987440-E396-2F91-8438-CD1478A150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7999" y="4258514"/>
            <a:ext cx="2055137" cy="38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761F710-2E05-2684-2ADB-AC9A4D84EE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97999" y="5331695"/>
            <a:ext cx="4229100" cy="215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9423434-8F24-EF34-7ECE-4194076BC07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97999" y="5580797"/>
            <a:ext cx="4178300" cy="190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99CBCB-4751-3CD3-3D65-E73946DBCD9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2086" y="5804499"/>
            <a:ext cx="4102100" cy="2032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8DD1B-9A30-0F43-538B-70E32D8BB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24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09035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FF104-D300-33A8-49A4-0384DDF2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02 : Regularization - L2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7A58C-4403-6C96-8E98-31C1D0663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2323"/>
                <a:ext cx="5495488" cy="535402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기존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KR" dirty="0">
                    <a:solidFill>
                      <a:schemeClr val="accent6">
                        <a:lumMod val="75000"/>
                      </a:schemeClr>
                    </a:solidFill>
                  </a:rPr>
                  <a:t>식에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KR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KR" dirty="0">
                    <a:solidFill>
                      <a:schemeClr val="accent6">
                        <a:lumMod val="75000"/>
                      </a:schemeClr>
                    </a:solidFill>
                  </a:rPr>
                  <a:t>을 더해준다는 것의 의미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</a:rPr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dirty="0"/>
                  <a:t>이 변화하면</a:t>
                </a:r>
                <a:r>
                  <a:rPr lang="en-US" altLang="ko-KR" dirty="0"/>
                  <a:t>, parameter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update</a:t>
                </a:r>
                <a:r>
                  <a:rPr lang="ko-KR" altLang="en-US" dirty="0"/>
                  <a:t>도 변화함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/>
                  <a:t>기존의</a:t>
                </a:r>
                <a:r>
                  <a:rPr lang="en-US" dirty="0"/>
                  <a:t> update parameters </a:t>
                </a:r>
                <a:r>
                  <a:rPr lang="en-US" dirty="0" err="1"/>
                  <a:t>과정</a:t>
                </a:r>
                <a:r>
                  <a:rPr lang="en-US" dirty="0"/>
                  <a:t> </a:t>
                </a:r>
                <a:r>
                  <a:rPr lang="en-US" altLang="ko-KR" dirty="0"/>
                  <a:t>: </a:t>
                </a:r>
                <a:endParaRPr lang="en-US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KR" dirty="0"/>
                  <a:t>L2 Regularization의 update parameters 과정 </a:t>
                </a:r>
                <a:r>
                  <a:rPr lang="en-US" altLang="ko-KR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endParaRPr lang="en-KR" dirty="0"/>
              </a:p>
              <a:p>
                <a:pPr lvl="1"/>
                <a:endParaRPr lang="en-KR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KR" dirty="0"/>
                  <a:t>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KR" dirty="0"/>
                  <a:t>을 곱하니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기존보다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KR" dirty="0"/>
                  <a:t>가 필히 더 작아짐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dirty="0"/>
                  <a:t>L</a:t>
                </a:r>
                <a:r>
                  <a:rPr lang="en-KR" dirty="0"/>
                  <a:t>eanining rate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KR" dirty="0"/>
                  <a:t> </a:t>
                </a:r>
                <a:r>
                  <a:rPr lang="en-US" altLang="ko-KR" dirty="0"/>
                  <a:t>-&gt; </a:t>
                </a:r>
                <a:r>
                  <a:rPr lang="ko-KR" altLang="en-US" dirty="0"/>
                  <a:t>양수</a:t>
                </a:r>
                <a:endParaRPr lang="en-US" altLang="ko-KR" dirty="0"/>
              </a:p>
              <a:p>
                <a:pPr lvl="2"/>
                <a:r>
                  <a:rPr lang="en-KR" dirty="0"/>
                  <a:t>L2 Regularization parameter : </a:t>
                </a:r>
                <a14:m>
                  <m:oMath xmlns:m="http://schemas.openxmlformats.org/officeDocument/2006/math">
                    <m:r>
                      <a:rPr lang="en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KR" dirty="0"/>
                  <a:t> -&gt; 양수</a:t>
                </a:r>
              </a:p>
              <a:p>
                <a:pPr lvl="2"/>
                <a:r>
                  <a:rPr lang="en-US" dirty="0"/>
                  <a:t>Number of T</a:t>
                </a:r>
                <a:r>
                  <a:rPr lang="en-KR" dirty="0"/>
                  <a:t>raining example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KR" dirty="0"/>
                  <a:t> -&gt; 양수</a:t>
                </a:r>
              </a:p>
              <a:p>
                <a:pPr lvl="2"/>
                <a:r>
                  <a:rPr lang="en-KR" dirty="0"/>
                  <a:t>그러므로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항상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임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dirty="0" err="1"/>
                  <a:t>이것을</a:t>
                </a:r>
                <a:r>
                  <a:rPr lang="en-US" dirty="0"/>
                  <a:t> weight </a:t>
                </a:r>
                <a:r>
                  <a:rPr lang="en-US" dirty="0" err="1"/>
                  <a:t>decay라고</a:t>
                </a:r>
                <a:r>
                  <a:rPr lang="en-US" dirty="0"/>
                  <a:t> </a:t>
                </a:r>
                <a:r>
                  <a:rPr lang="en-US" dirty="0" err="1"/>
                  <a:t>함</a:t>
                </a:r>
                <a:r>
                  <a:rPr lang="en-US" altLang="ko-KR" dirty="0"/>
                  <a:t>.</a:t>
                </a:r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7A58C-4403-6C96-8E98-31C1D0663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2323"/>
                <a:ext cx="5495488" cy="5354027"/>
              </a:xfrm>
              <a:blipFill>
                <a:blip r:embed="rId3"/>
                <a:stretch>
                  <a:fillRect l="-693" t="-23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4743-C09F-77DA-1BF8-596B1923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AF7D-F269-074C-811A-D07C7179FD47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60F3A-2053-D365-6340-52E599E8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009BC3-7E8B-A870-2311-FFCDDB6334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76"/>
          <a:stretch/>
        </p:blipFill>
        <p:spPr>
          <a:xfrm>
            <a:off x="1621196" y="1661018"/>
            <a:ext cx="2796283" cy="156027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1CD4C8B-01BE-A7A5-DF41-828742BD7E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002323"/>
                <a:ext cx="5257800" cy="5174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KR" dirty="0"/>
                  <a:t>가 더 작아진다는 것의 의미 </a:t>
                </a:r>
                <a:r>
                  <a:rPr lang="en-US" altLang="ko-KR" dirty="0"/>
                  <a:t>:</a:t>
                </a:r>
              </a:p>
              <a:p>
                <a:pPr marL="8001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KR" dirty="0"/>
                  <a:t>이므로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KR" dirty="0"/>
                  <a:t>의 절댓값도 작아짐</a:t>
                </a:r>
                <a:r>
                  <a:rPr lang="en-US" altLang="ko-KR" dirty="0"/>
                  <a:t>.</a:t>
                </a:r>
              </a:p>
              <a:p>
                <a:pPr marL="8001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ko-KR" altLang="en-US" dirty="0"/>
                  <a:t>이므로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KR" dirty="0"/>
                  <a:t>의 절댓값</a:t>
                </a:r>
                <a:r>
                  <a:rPr lang="ko-KR" altLang="en-US" dirty="0"/>
                  <a:t>도 </a:t>
                </a:r>
                <a:endParaRPr lang="en-US" altLang="ko-KR" dirty="0"/>
              </a:p>
              <a:p>
                <a:pPr marL="125730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𝑅𝑒𝐿𝑈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𝑡𝑎𝑛h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작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아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b="0" dirty="0"/>
              </a:p>
              <a:p>
                <a:pPr marL="125730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가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까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워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dirty="0"/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altLang="ko-KR" b="1" dirty="0"/>
                  <a:t>Hidden layer</a:t>
                </a:r>
                <a:r>
                  <a:rPr lang="ko-KR" altLang="en-US" b="1" dirty="0"/>
                  <a:t>들에서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𝑹𝒆𝑳𝑼</m:t>
                    </m:r>
                  </m:oMath>
                </a14:m>
                <a:r>
                  <a:rPr lang="ko-KR" altLang="en-US" b="1" dirty="0"/>
                  <a:t>들을 사용했기에</a:t>
                </a:r>
                <a:r>
                  <a:rPr lang="en-US" altLang="ko-KR" b="1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p>
                  </m:oMath>
                </a14:m>
                <a:r>
                  <a:rPr lang="en-KR" b="1" dirty="0"/>
                  <a:t>의 절댓값이 작아짐</a:t>
                </a:r>
                <a:r>
                  <a:rPr lang="en-US" altLang="ko-KR" b="1" dirty="0"/>
                  <a:t>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ko-KR" altLang="en-US" dirty="0"/>
                  <a:t>연쇄 작용으로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</m:oMath>
                </a14:m>
                <a:r>
                  <a:rPr lang="en-KR" dirty="0"/>
                  <a:t>의 절댓값</a:t>
                </a:r>
                <a:r>
                  <a:rPr lang="ko-KR" altLang="en-US" dirty="0"/>
                  <a:t>도 </a:t>
                </a:r>
                <a:r>
                  <a:rPr lang="ko-KR" altLang="en-US" dirty="0" err="1"/>
                  <a:t>작아짐</a:t>
                </a:r>
                <a:r>
                  <a:rPr lang="en-US" altLang="ko-KR" dirty="0"/>
                  <a:t>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ko-KR" altLang="en-US" dirty="0"/>
                  <a:t>마지막 </a:t>
                </a:r>
                <a:r>
                  <a:rPr lang="en-US" altLang="ko-KR" dirty="0"/>
                  <a:t>layer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activation function</a:t>
                </a:r>
                <a:r>
                  <a:rPr lang="ko-KR" altLang="en-US" dirty="0"/>
                  <a:t>이 </a:t>
                </a:r>
                <a:r>
                  <a:rPr lang="en-US" altLang="ko-KR" dirty="0"/>
                  <a:t>sigmoid</a:t>
                </a:r>
                <a:r>
                  <a:rPr lang="ko-KR" altLang="en-US" dirty="0"/>
                  <a:t>일 때</a:t>
                </a:r>
                <a:r>
                  <a:rPr lang="en-US" altLang="ko-KR" dirty="0"/>
                  <a:t>,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altLang="ko-KR" dirty="0"/>
                  <a:t>Non-Regularization Model :</a:t>
                </a:r>
              </a:p>
              <a:p>
                <a:pPr marL="1714500" lvl="3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에 의해 계산된 어떤 </a:t>
                </a:r>
                <a:r>
                  <a:rPr lang="en-US" altLang="ko-KR" dirty="0"/>
                  <a:t>output(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을 가질 것</a:t>
                </a:r>
                <a:r>
                  <a:rPr lang="en-US" altLang="ko-KR" dirty="0"/>
                  <a:t>.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KR" dirty="0"/>
                  <a:t>L2 Regularization </a:t>
                </a:r>
                <a:r>
                  <a:rPr lang="en-US" altLang="ko-KR" dirty="0"/>
                  <a:t>Model :</a:t>
                </a:r>
              </a:p>
              <a:p>
                <a:pPr marL="1714500" lvl="3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의 절댓값이 더 작으므로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더 </a:t>
                </a:r>
                <a:r>
                  <a:rPr lang="en-US" altLang="ko-KR" dirty="0"/>
                  <a:t>0.5</a:t>
                </a:r>
                <a:r>
                  <a:rPr lang="ko-KR" altLang="en-US" dirty="0"/>
                  <a:t>에 가까운 </a:t>
                </a:r>
                <a:r>
                  <a:rPr lang="en-US" altLang="ko-KR" dirty="0"/>
                  <a:t>output(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을 가질 것</a:t>
                </a:r>
                <a:r>
                  <a:rPr lang="en-US" altLang="ko-KR" dirty="0"/>
                  <a:t>.</a:t>
                </a:r>
              </a:p>
              <a:p>
                <a:pPr marL="8001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b="1" dirty="0"/>
                  <a:t>이 </a:t>
                </a:r>
                <a:r>
                  <a:rPr lang="en-US" altLang="ko-KR" b="1" dirty="0"/>
                  <a:t>0.5</a:t>
                </a:r>
                <a:r>
                  <a:rPr lang="ko-KR" altLang="en-US" b="1" dirty="0"/>
                  <a:t>에 가깝다는 것은</a:t>
                </a:r>
                <a:r>
                  <a:rPr lang="en-US" altLang="ko-KR" b="1" dirty="0"/>
                  <a:t>, input</a:t>
                </a:r>
                <a:r>
                  <a:rPr lang="ko-KR" altLang="en-US" b="1" dirty="0"/>
                  <a:t>에 대해 </a:t>
                </a:r>
                <a:r>
                  <a:rPr lang="en-US" altLang="ko-KR" b="1" dirty="0"/>
                  <a:t>output</a:t>
                </a:r>
                <a:r>
                  <a:rPr lang="ko-KR" altLang="en-US" b="1" dirty="0"/>
                  <a:t>의 변화량이 더 적다는 것임</a:t>
                </a:r>
                <a:r>
                  <a:rPr lang="en-US" altLang="ko-KR" b="1" dirty="0"/>
                  <a:t>.</a:t>
                </a:r>
              </a:p>
              <a:p>
                <a:pPr lvl="2"/>
                <a:r>
                  <a:rPr lang="ko-KR" altLang="en-US" b="1" dirty="0"/>
                  <a:t>어떤 </a:t>
                </a:r>
                <a:r>
                  <a:rPr lang="en-US" altLang="ko-KR" b="1" dirty="0"/>
                  <a:t>input</a:t>
                </a:r>
                <a:r>
                  <a:rPr lang="ko-KR" altLang="en-US" b="1" dirty="0"/>
                  <a:t>이던</a:t>
                </a:r>
                <a:r>
                  <a:rPr lang="en-US" altLang="ko-KR" b="1" dirty="0"/>
                  <a:t>, [0, 1]</a:t>
                </a:r>
                <a:r>
                  <a:rPr lang="ko-KR" altLang="en-US" b="1" dirty="0"/>
                  <a:t>사이의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b="1" dirty="0"/>
                  <a:t>은 더 중간 값인 </a:t>
                </a:r>
                <a:r>
                  <a:rPr lang="en-US" altLang="ko-KR" b="1" dirty="0"/>
                  <a:t>0.5</a:t>
                </a:r>
                <a:r>
                  <a:rPr lang="ko-KR" altLang="en-US" b="1" dirty="0" err="1"/>
                  <a:t>를</a:t>
                </a:r>
                <a:r>
                  <a:rPr lang="ko-KR" altLang="en-US" b="1" dirty="0"/>
                  <a:t> 가지게 되었으므로</a:t>
                </a:r>
                <a:r>
                  <a:rPr lang="en-US" altLang="ko-KR" b="1" dirty="0"/>
                  <a:t>, model</a:t>
                </a:r>
                <a:r>
                  <a:rPr lang="ko-KR" altLang="en-US" b="1" dirty="0"/>
                  <a:t>의 </a:t>
                </a:r>
                <a:r>
                  <a:rPr lang="en-US" altLang="ko-KR" b="1" dirty="0"/>
                  <a:t>prediction</a:t>
                </a:r>
                <a:r>
                  <a:rPr lang="ko-KR" altLang="en-US" b="1" dirty="0"/>
                  <a:t>이 </a:t>
                </a:r>
                <a:r>
                  <a:rPr lang="en-US" altLang="ko-KR" b="1" dirty="0"/>
                  <a:t>0</a:t>
                </a:r>
                <a:r>
                  <a:rPr lang="ko-KR" altLang="en-US" b="1" dirty="0"/>
                  <a:t>과 </a:t>
                </a:r>
                <a:r>
                  <a:rPr lang="en-US" altLang="ko-KR" b="1" dirty="0"/>
                  <a:t>1</a:t>
                </a:r>
                <a:r>
                  <a:rPr lang="ko-KR" altLang="en-US" b="1" dirty="0"/>
                  <a:t>사이에서 더 중립적이 되었다고 볼 수 있음</a:t>
                </a:r>
                <a:r>
                  <a:rPr lang="en-US" altLang="ko-KR" b="1" dirty="0"/>
                  <a:t>.</a:t>
                </a:r>
              </a:p>
              <a:p>
                <a:pPr lvl="2"/>
                <a:r>
                  <a:rPr lang="ko-KR" altLang="en-US" b="1" dirty="0"/>
                  <a:t>덜 적극적</a:t>
                </a:r>
                <a:r>
                  <a:rPr lang="en-US" altLang="ko-KR" b="1" dirty="0"/>
                  <a:t>, </a:t>
                </a:r>
                <a:r>
                  <a:rPr lang="ko-KR" altLang="en-US" b="1" dirty="0"/>
                  <a:t>덜 확신적임</a:t>
                </a:r>
                <a:r>
                  <a:rPr lang="en-US" altLang="ko-KR" b="1" dirty="0"/>
                  <a:t>.</a:t>
                </a:r>
              </a:p>
              <a:p>
                <a:pPr lvl="2"/>
                <a:r>
                  <a:rPr lang="ko-KR" altLang="en-US" b="1" dirty="0"/>
                  <a:t>이는 곧 </a:t>
                </a:r>
                <a:r>
                  <a:rPr lang="en-US" altLang="ko-KR" b="1" dirty="0"/>
                  <a:t>overfitting</a:t>
                </a:r>
                <a:r>
                  <a:rPr lang="ko-KR" altLang="en-US" b="1" dirty="0"/>
                  <a:t>을 방지하는 원리가 됨</a:t>
                </a:r>
                <a:r>
                  <a:rPr lang="en-US" altLang="ko-KR" b="1" dirty="0"/>
                  <a:t>.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1CD4C8B-01BE-A7A5-DF41-828742BD7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002323"/>
                <a:ext cx="5257800" cy="5174640"/>
              </a:xfrm>
              <a:prstGeom prst="rect">
                <a:avLst/>
              </a:prstGeom>
              <a:blipFill>
                <a:blip r:embed="rId5"/>
                <a:stretch>
                  <a:fillRect l="-482" t="-48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349D73-1462-FA73-1E83-5EAF3AFAF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25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28616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FF104-D300-33A8-49A4-0384DDF2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02 : Regularization - L2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7A58C-4403-6C96-8E98-31C1D0663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2323"/>
                <a:ext cx="5680046" cy="5174640"/>
              </a:xfrm>
            </p:spPr>
            <p:txBody>
              <a:bodyPr>
                <a:normAutofit/>
              </a:bodyPr>
              <a:lstStyle/>
              <a:p>
                <a:r>
                  <a:rPr lang="en-US" sz="1200" b="0" i="0" dirty="0">
                    <a:solidFill>
                      <a:srgbClr val="000000"/>
                    </a:solidFill>
                    <a:effectLst/>
                  </a:rPr>
                  <a:t>Observations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</a:rPr>
                  <a:t>:</a:t>
                </a:r>
                <a:endParaRPr lang="en-US" sz="1200" b="0" i="0" dirty="0">
                  <a:solidFill>
                    <a:srgbClr val="000000"/>
                  </a:solidFill>
                  <a:effectLst/>
                </a:endParaRPr>
              </a:p>
              <a:p>
                <a:pPr lvl="1"/>
                <a:r>
                  <a:rPr lang="en-US" sz="1000" b="0" i="0" dirty="0">
                    <a:solidFill>
                      <a:srgbClr val="000000"/>
                    </a:solidFill>
                    <a:effectLst/>
                  </a:rPr>
                  <a:t>The value of </a:t>
                </a:r>
                <a14:m>
                  <m:oMath xmlns:m="http://schemas.openxmlformats.org/officeDocument/2006/math">
                    <m:r>
                      <a:rPr lang="en-US" sz="10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  <m:r>
                      <a:rPr lang="en-US" sz="10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0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1000" b="0" i="0" dirty="0">
                    <a:solidFill>
                      <a:srgbClr val="000000"/>
                    </a:solidFill>
                    <a:effectLst/>
                  </a:rPr>
                  <a:t>is a hyperparameter that you can tune using a dev set.</a:t>
                </a:r>
              </a:p>
              <a:p>
                <a:pPr lvl="1"/>
                <a:r>
                  <a:rPr lang="en-US" altLang="ko-KR" sz="1000" b="1" i="0" u="none" strike="noStrike" dirty="0">
                    <a:solidFill>
                      <a:srgbClr val="000000"/>
                    </a:solidFill>
                    <a:effectLst/>
                  </a:rPr>
                  <a:t>L2 regularization makes your decision boundary smoother.</a:t>
                </a:r>
                <a:r>
                  <a:rPr lang="en-US" altLang="ko-KR" sz="100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</a:p>
              <a:p>
                <a:pPr lvl="1"/>
                <a:r>
                  <a:rPr lang="en-US" altLang="ko-KR" sz="1000" b="0" i="0" u="none" strike="noStrike" dirty="0">
                    <a:solidFill>
                      <a:srgbClr val="000000"/>
                    </a:solidFill>
                    <a:effectLst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0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  <m:r>
                      <a:rPr lang="en-US" sz="10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0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” </m:t>
                    </m:r>
                  </m:oMath>
                </a14:m>
                <a:r>
                  <a:rPr lang="en-US" altLang="ko-KR" sz="1000" b="0" i="0" u="none" strike="noStrike" dirty="0">
                    <a:solidFill>
                      <a:srgbClr val="000000"/>
                    </a:solidFill>
                    <a:effectLst/>
                  </a:rPr>
                  <a:t>is too large, it is also possible to "oversmooth", resulting in a model with high bias.</a:t>
                </a:r>
              </a:p>
              <a:p>
                <a:pPr marL="0" indent="0" algn="l">
                  <a:buNone/>
                </a:pPr>
                <a:endParaRPr lang="en-US" altLang="ko-KR" sz="1200" dirty="0">
                  <a:solidFill>
                    <a:srgbClr val="000000"/>
                  </a:solidFill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altLang="ko-KR" sz="1200" b="0" i="0" u="none" strike="noStrike" dirty="0">
                    <a:solidFill>
                      <a:srgbClr val="000000"/>
                    </a:solidFill>
                    <a:effectLst/>
                  </a:rPr>
                  <a:t>What is L2-regularization actually doing ?</a:t>
                </a:r>
              </a:p>
              <a:p>
                <a:pPr lvl="1"/>
                <a:r>
                  <a:rPr lang="en-US" altLang="ko-KR" sz="1000" b="1" i="0" u="none" strike="noStrike" dirty="0">
                    <a:solidFill>
                      <a:srgbClr val="000000"/>
                    </a:solidFill>
                    <a:effectLst/>
                  </a:rPr>
                  <a:t>L2-regularization relies on the assumption that a model with small weights is simpler than a model with large weights. </a:t>
                </a:r>
              </a:p>
              <a:p>
                <a:pPr lvl="1"/>
                <a:r>
                  <a:rPr lang="en-US" altLang="ko-KR" sz="1000" b="0" i="0" u="none" strike="noStrike" dirty="0">
                    <a:solidFill>
                      <a:srgbClr val="000000"/>
                    </a:solidFill>
                    <a:effectLst/>
                  </a:rPr>
                  <a:t>Thus, by penalizing the square values of the weights in the cost function </a:t>
                </a:r>
                <a:r>
                  <a:rPr lang="en-US" altLang="ko-KR" sz="1000" b="1" i="0" u="none" strike="noStrike" dirty="0">
                    <a:solidFill>
                      <a:srgbClr val="000000"/>
                    </a:solidFill>
                    <a:effectLst/>
                  </a:rPr>
                  <a:t>you drive all the weights to smaller values. </a:t>
                </a:r>
              </a:p>
              <a:p>
                <a:pPr lvl="1"/>
                <a:r>
                  <a:rPr lang="en-US" altLang="ko-KR" sz="1000" b="0" i="0" u="none" strike="noStrike" dirty="0">
                    <a:solidFill>
                      <a:srgbClr val="000000"/>
                    </a:solidFill>
                    <a:effectLst/>
                  </a:rPr>
                  <a:t>It becomes too costly for the cost to have large weights! </a:t>
                </a:r>
              </a:p>
              <a:p>
                <a:pPr lvl="1"/>
                <a:r>
                  <a:rPr lang="en-US" altLang="ko-KR" sz="1000" b="0" i="0" u="none" strike="noStrike" dirty="0">
                    <a:solidFill>
                      <a:srgbClr val="000000"/>
                    </a:solidFill>
                    <a:effectLst/>
                  </a:rPr>
                  <a:t>This leads to a smoother model in which the output changes more slowly as the input changes.</a:t>
                </a:r>
              </a:p>
              <a:p>
                <a:pPr lvl="1"/>
                <a:endParaRPr lang="en-US" altLang="ko-KR" sz="1000" dirty="0">
                  <a:solidFill>
                    <a:srgbClr val="000000"/>
                  </a:solidFill>
                </a:endParaRPr>
              </a:p>
              <a:p>
                <a:r>
                  <a:rPr lang="ko-KR" altLang="en-US" sz="1200" dirty="0">
                    <a:solidFill>
                      <a:srgbClr val="000000"/>
                    </a:solidFill>
                  </a:rPr>
                  <a:t>결론 </a:t>
                </a:r>
                <a:r>
                  <a:rPr lang="en-US" altLang="ko-KR" sz="1200" dirty="0">
                    <a:solidFill>
                      <a:srgbClr val="000000"/>
                    </a:solidFill>
                  </a:rPr>
                  <a:t>: </a:t>
                </a:r>
              </a:p>
              <a:p>
                <a:pPr lvl="1"/>
                <a:r>
                  <a:rPr lang="en-US" altLang="ko-KR" sz="1000" dirty="0">
                    <a:solidFill>
                      <a:srgbClr val="000000"/>
                    </a:solidFill>
                  </a:rPr>
                  <a:t>Training set</a:t>
                </a:r>
                <a:r>
                  <a:rPr lang="ko-KR" altLang="en-US" sz="1000" dirty="0">
                    <a:solidFill>
                      <a:srgbClr val="000000"/>
                    </a:solidFill>
                  </a:rPr>
                  <a:t>과 </a:t>
                </a:r>
                <a:r>
                  <a:rPr lang="en-US" altLang="ko-KR" sz="1000" dirty="0">
                    <a:solidFill>
                      <a:srgbClr val="000000"/>
                    </a:solidFill>
                  </a:rPr>
                  <a:t>test set</a:t>
                </a:r>
                <a:r>
                  <a:rPr lang="ko-KR" altLang="en-US" sz="1000" dirty="0">
                    <a:solidFill>
                      <a:srgbClr val="000000"/>
                    </a:solidFill>
                  </a:rPr>
                  <a:t>에 대한 </a:t>
                </a:r>
                <a:r>
                  <a:rPr lang="en-US" altLang="ko-KR" sz="1000" dirty="0">
                    <a:solidFill>
                      <a:srgbClr val="000000"/>
                    </a:solidFill>
                  </a:rPr>
                  <a:t>Model</a:t>
                </a:r>
                <a:r>
                  <a:rPr lang="ko-KR" altLang="en-US" sz="1000" dirty="0">
                    <a:solidFill>
                      <a:srgbClr val="000000"/>
                    </a:solidFill>
                  </a:rPr>
                  <a:t>의 </a:t>
                </a:r>
                <a:r>
                  <a:rPr lang="en-US" altLang="ko-KR" sz="1000" dirty="0">
                    <a:solidFill>
                      <a:srgbClr val="000000"/>
                    </a:solidFill>
                  </a:rPr>
                  <a:t>accuracy</a:t>
                </a:r>
                <a:r>
                  <a:rPr lang="ko-KR" altLang="en-US" sz="1000" dirty="0">
                    <a:solidFill>
                      <a:srgbClr val="000000"/>
                    </a:solidFill>
                  </a:rPr>
                  <a:t>가 각각 </a:t>
                </a:r>
                <a:r>
                  <a:rPr lang="en-US" altLang="ko-KR" sz="1000" dirty="0">
                    <a:solidFill>
                      <a:srgbClr val="000000"/>
                    </a:solidFill>
                  </a:rPr>
                  <a:t>0.938</a:t>
                </a:r>
                <a:r>
                  <a:rPr lang="ko-KR" altLang="en-US" sz="1000" dirty="0">
                    <a:solidFill>
                      <a:srgbClr val="000000"/>
                    </a:solidFill>
                  </a:rPr>
                  <a:t>과 </a:t>
                </a:r>
                <a:r>
                  <a:rPr lang="en-US" altLang="ko-KR" sz="1000" dirty="0">
                    <a:solidFill>
                      <a:srgbClr val="000000"/>
                    </a:solidFill>
                  </a:rPr>
                  <a:t>0.93</a:t>
                </a:r>
                <a:r>
                  <a:rPr lang="ko-KR" altLang="en-US" sz="1000" dirty="0" err="1">
                    <a:solidFill>
                      <a:srgbClr val="000000"/>
                    </a:solidFill>
                  </a:rPr>
                  <a:t>으로</a:t>
                </a:r>
                <a:r>
                  <a:rPr lang="ko-KR" altLang="en-US" sz="1000" dirty="0">
                    <a:solidFill>
                      <a:srgbClr val="000000"/>
                    </a:solidFill>
                  </a:rPr>
                  <a:t> 차이가 줄어 듦</a:t>
                </a:r>
                <a:r>
                  <a:rPr lang="en-US" altLang="ko-KR" sz="1000" dirty="0">
                    <a:solidFill>
                      <a:srgbClr val="000000"/>
                    </a:solidFill>
                  </a:rPr>
                  <a:t>. </a:t>
                </a:r>
              </a:p>
              <a:p>
                <a:pPr lvl="2"/>
                <a:r>
                  <a:rPr lang="en-US" altLang="ko-KR" sz="900" dirty="0">
                    <a:solidFill>
                      <a:srgbClr val="000000"/>
                    </a:solidFill>
                  </a:rPr>
                  <a:t>L2-regularization</a:t>
                </a:r>
                <a:r>
                  <a:rPr lang="ko-KR" altLang="en-US" sz="900" dirty="0">
                    <a:solidFill>
                      <a:srgbClr val="000000"/>
                    </a:solidFill>
                  </a:rPr>
                  <a:t>을 진행하니</a:t>
                </a:r>
                <a:r>
                  <a:rPr lang="en-US" altLang="ko-KR" sz="900" dirty="0">
                    <a:solidFill>
                      <a:srgbClr val="000000"/>
                    </a:solidFill>
                  </a:rPr>
                  <a:t>, </a:t>
                </a:r>
                <a:r>
                  <a:rPr lang="ko-KR" altLang="en-US" sz="900" b="1" dirty="0">
                    <a:solidFill>
                      <a:srgbClr val="000000"/>
                    </a:solidFill>
                  </a:rPr>
                  <a:t>덜 </a:t>
                </a:r>
                <a:r>
                  <a:rPr lang="en-US" altLang="ko-KR" sz="900" b="1" dirty="0">
                    <a:solidFill>
                      <a:srgbClr val="000000"/>
                    </a:solidFill>
                  </a:rPr>
                  <a:t>overfitting </a:t>
                </a:r>
                <a:r>
                  <a:rPr lang="ko-KR" altLang="en-US" sz="900" b="1" dirty="0">
                    <a:solidFill>
                      <a:srgbClr val="000000"/>
                    </a:solidFill>
                  </a:rPr>
                  <a:t>되었음</a:t>
                </a:r>
                <a:r>
                  <a:rPr lang="en-US" altLang="ko-KR" sz="900" b="1" dirty="0">
                    <a:solidFill>
                      <a:srgbClr val="000000"/>
                    </a:solidFill>
                  </a:rPr>
                  <a:t>.</a:t>
                </a:r>
              </a:p>
              <a:p>
                <a:pPr lvl="1"/>
                <a:r>
                  <a:rPr lang="en-US" altLang="ko-KR" sz="1000" dirty="0">
                    <a:solidFill>
                      <a:srgbClr val="000000"/>
                    </a:solidFill>
                  </a:rPr>
                  <a:t>Weight</a:t>
                </a:r>
                <a:r>
                  <a:rPr lang="ko-KR" altLang="en-US" sz="1000" dirty="0">
                    <a:solidFill>
                      <a:srgbClr val="000000"/>
                    </a:solidFill>
                  </a:rPr>
                  <a:t>가 작을 수록 더 </a:t>
                </a:r>
                <a:r>
                  <a:rPr lang="en-US" altLang="ko-KR" sz="1000" dirty="0">
                    <a:solidFill>
                      <a:srgbClr val="000000"/>
                    </a:solidFill>
                  </a:rPr>
                  <a:t>simpler</a:t>
                </a:r>
                <a:r>
                  <a:rPr lang="ko-KR" altLang="en-US" sz="10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</a:rPr>
                  <a:t>model</a:t>
                </a:r>
                <a:r>
                  <a:rPr lang="ko-KR" altLang="en-US" sz="1000" dirty="0">
                    <a:solidFill>
                      <a:srgbClr val="000000"/>
                    </a:solidFill>
                  </a:rPr>
                  <a:t>이라는 전제 하에 </a:t>
                </a:r>
                <a:r>
                  <a:rPr lang="en-US" altLang="ko-KR" sz="1000" dirty="0">
                    <a:solidFill>
                      <a:srgbClr val="000000"/>
                    </a:solidFill>
                  </a:rPr>
                  <a:t>L2-regularization</a:t>
                </a:r>
                <a:r>
                  <a:rPr lang="ko-KR" altLang="en-US" sz="1000" dirty="0">
                    <a:solidFill>
                      <a:srgbClr val="000000"/>
                    </a:solidFill>
                  </a:rPr>
                  <a:t>이 고안됨</a:t>
                </a:r>
                <a:r>
                  <a:rPr lang="en-US" altLang="ko-KR" sz="1000" dirty="0">
                    <a:solidFill>
                      <a:srgbClr val="000000"/>
                    </a:solidFill>
                  </a:rPr>
                  <a:t>.</a:t>
                </a:r>
              </a:p>
              <a:p>
                <a:pPr lvl="2"/>
                <a:r>
                  <a:rPr lang="en-US" altLang="ko-KR" sz="900" dirty="0">
                    <a:solidFill>
                      <a:srgbClr val="000000"/>
                    </a:solidFill>
                  </a:rPr>
                  <a:t>Simpler model == </a:t>
                </a:r>
                <a:r>
                  <a:rPr lang="ko-KR" altLang="en-US" sz="900" dirty="0">
                    <a:solidFill>
                      <a:srgbClr val="000000"/>
                    </a:solidFill>
                  </a:rPr>
                  <a:t>덜 </a:t>
                </a:r>
                <a:r>
                  <a:rPr lang="en-US" altLang="ko-KR" sz="900" dirty="0">
                    <a:solidFill>
                      <a:srgbClr val="000000"/>
                    </a:solidFill>
                  </a:rPr>
                  <a:t>overfitting</a:t>
                </a:r>
                <a:r>
                  <a:rPr lang="ko-KR" altLang="en-US" sz="900" dirty="0">
                    <a:solidFill>
                      <a:srgbClr val="000000"/>
                    </a:solidFill>
                  </a:rPr>
                  <a:t>된 </a:t>
                </a:r>
                <a:r>
                  <a:rPr lang="en-US" altLang="ko-KR" sz="900" dirty="0">
                    <a:solidFill>
                      <a:srgbClr val="000000"/>
                    </a:solidFill>
                  </a:rPr>
                  <a:t>model.</a:t>
                </a:r>
                <a:endParaRPr lang="en-US" altLang="ko-KR" sz="900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lvl="1"/>
                <a:r>
                  <a:rPr lang="en-US" sz="1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Hyperparameter </a:t>
                </a:r>
                <a14:m>
                  <m:oMath xmlns:m="http://schemas.openxmlformats.org/officeDocument/2006/math">
                    <m:r>
                      <a:rPr lang="en-US" sz="10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  <m:r>
                      <a:rPr lang="en-US" sz="10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0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ko-KR" altLang="en-US" sz="1000" b="0" i="0" u="none" strike="noStrike" dirty="0">
                    <a:solidFill>
                      <a:srgbClr val="000000"/>
                    </a:solidFill>
                    <a:effectLst/>
                  </a:rPr>
                  <a:t>가 클수록</a:t>
                </a:r>
                <a:r>
                  <a:rPr lang="en-US" altLang="ko-KR" sz="1000" b="0" i="0" u="none" strike="noStrike" dirty="0">
                    <a:solidFill>
                      <a:srgbClr val="000000"/>
                    </a:solidFill>
                    <a:effectLst/>
                  </a:rPr>
                  <a:t>, </a:t>
                </a:r>
                <a:r>
                  <a:rPr lang="ko-KR" altLang="en-US" sz="1000" b="0" i="0" u="none" strike="noStrike" dirty="0">
                    <a:solidFill>
                      <a:srgbClr val="000000"/>
                    </a:solidFill>
                    <a:effectLst/>
                  </a:rPr>
                  <a:t>입력의 변화에 비해 출력이 더 느리게 변화한다고 함</a:t>
                </a:r>
                <a:r>
                  <a:rPr lang="en-US" altLang="ko-KR" sz="1000" b="0" i="0" u="none" strike="noStrike" dirty="0">
                    <a:solidFill>
                      <a:srgbClr val="000000"/>
                    </a:solidFill>
                    <a:effectLst/>
                  </a:rPr>
                  <a:t>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9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ko-KR" altLang="en-US" sz="900" dirty="0"/>
                  <a:t>가 클수록</a:t>
                </a:r>
                <a:r>
                  <a:rPr lang="en-US" altLang="ko-KR" sz="9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sz="900" dirty="0"/>
                  <a:t>는 더 작아지므로</a:t>
                </a:r>
                <a:r>
                  <a:rPr lang="en-US" altLang="ko-KR" sz="900" dirty="0"/>
                  <a:t>, </a:t>
                </a:r>
                <a:r>
                  <a:rPr lang="ko-KR" altLang="en-US" sz="900" dirty="0"/>
                  <a:t>이는 </a:t>
                </a:r>
                <a:r>
                  <a:rPr lang="en-US" altLang="ko-KR" sz="900" dirty="0"/>
                  <a:t>input</a:t>
                </a:r>
                <a:r>
                  <a:rPr lang="ko-KR" altLang="en-US" sz="900" dirty="0"/>
                  <a:t>에 대한 </a:t>
                </a:r>
                <a:r>
                  <a:rPr lang="en-US" altLang="ko-KR" sz="900" dirty="0"/>
                  <a:t>output</a:t>
                </a:r>
                <a:r>
                  <a:rPr lang="ko-KR" altLang="en-US" sz="900" dirty="0"/>
                  <a:t>의 변화량이 더 작음</a:t>
                </a:r>
                <a:r>
                  <a:rPr lang="en-US" altLang="ko-KR" sz="9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7A58C-4403-6C96-8E98-31C1D0663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2323"/>
                <a:ext cx="5680046" cy="5174640"/>
              </a:xfrm>
              <a:blipFill>
                <a:blip r:embed="rId3"/>
                <a:stretch>
                  <a:fillRect t="-48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4743-C09F-77DA-1BF8-596B1923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9F86-D321-3446-87A0-7CED6DD6F6CF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60F3A-2053-D365-6340-52E599E8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12F1E5-B432-6E79-2CCE-FF717015F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690" y="930959"/>
            <a:ext cx="4626110" cy="5317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5E22A-05A2-D5D2-09D1-49419BB2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26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25164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FF104-D300-33A8-49A4-0384DDF2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02 : Regularization - 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7A58C-4403-6C96-8E98-31C1D0663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Dropout의</a:t>
            </a:r>
            <a:r>
              <a:rPr lang="en-US" dirty="0"/>
              <a:t> </a:t>
            </a:r>
            <a:r>
              <a:rPr lang="en-US" dirty="0" err="1"/>
              <a:t>방법</a:t>
            </a:r>
            <a:r>
              <a:rPr lang="en-US" dirty="0"/>
              <a:t> </a:t>
            </a:r>
            <a:r>
              <a:rPr lang="en-US" altLang="ko-KR" dirty="0"/>
              <a:t>: </a:t>
            </a:r>
          </a:p>
          <a:p>
            <a:pPr lvl="1"/>
            <a:r>
              <a:rPr lang="en-US" dirty="0" err="1"/>
              <a:t>오른쪽</a:t>
            </a:r>
            <a:r>
              <a:rPr lang="en-US" dirty="0"/>
              <a:t> </a:t>
            </a:r>
            <a:r>
              <a:rPr lang="en-US" dirty="0" err="1"/>
              <a:t>사진처럼</a:t>
            </a:r>
            <a:r>
              <a:rPr lang="en-US" altLang="ko-KR" dirty="0"/>
              <a:t>, NN Model</a:t>
            </a:r>
            <a:r>
              <a:rPr lang="ko-KR" altLang="en-US" dirty="0"/>
              <a:t>이 학습하는 과정에서 일부 </a:t>
            </a:r>
            <a:r>
              <a:rPr lang="en-US" altLang="ko-KR" dirty="0"/>
              <a:t>unit</a:t>
            </a:r>
            <a:r>
              <a:rPr lang="ko-KR" altLang="en-US" dirty="0"/>
              <a:t>을 없는 셈으로 하고 </a:t>
            </a:r>
            <a:r>
              <a:rPr lang="en-US" altLang="ko-KR" dirty="0"/>
              <a:t>prediction</a:t>
            </a:r>
            <a:r>
              <a:rPr lang="ko-KR" altLang="en-US" dirty="0"/>
              <a:t>하는 것임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Dropout</a:t>
            </a:r>
            <a:r>
              <a:rPr lang="ko-KR" altLang="en-US" dirty="0"/>
              <a:t>의 효과 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Weight</a:t>
            </a:r>
            <a:r>
              <a:rPr lang="ko-KR" altLang="en-US" dirty="0"/>
              <a:t>의 고른 분포를 유도함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고로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/>
              <a:t>unit</a:t>
            </a:r>
            <a:r>
              <a:rPr lang="ko-KR" altLang="en-US" dirty="0"/>
              <a:t>이 </a:t>
            </a:r>
            <a:r>
              <a:rPr lang="en-US" altLang="ko-KR" dirty="0"/>
              <a:t>prediction</a:t>
            </a:r>
            <a:r>
              <a:rPr lang="ko-KR" altLang="en-US" dirty="0"/>
              <a:t>에 관여하는 비중을 비슷하게 가짐</a:t>
            </a:r>
            <a:r>
              <a:rPr lang="en-US" altLang="ko-KR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4743-C09F-77DA-1BF8-596B1923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43DB-550D-D74D-826E-3CFDC402DA4B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60F3A-2053-D365-6340-52E599E8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EA8A7-140D-BF22-9E48-600C75A4E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78"/>
          <a:stretch/>
        </p:blipFill>
        <p:spPr>
          <a:xfrm>
            <a:off x="7879772" y="2709389"/>
            <a:ext cx="2763254" cy="16748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10F2A-A150-BB79-A705-27E7A5C57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772" y="990041"/>
            <a:ext cx="2763254" cy="1648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513178-A633-9C28-8004-C45D8711D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772" y="4454806"/>
            <a:ext cx="2769771" cy="1661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BE57A6B-C682-D162-F034-5A14368D5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27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31655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FF104-D300-33A8-49A4-0384DDF2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02 : Regularization - 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7A58C-4403-6C96-8E98-31C1D0663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KR" sz="1400" dirty="0"/>
                  <a:t>Dropout 적용</a:t>
                </a:r>
                <a:r>
                  <a:rPr lang="en-US" sz="1400" dirty="0"/>
                  <a:t> </a:t>
                </a:r>
                <a:r>
                  <a:rPr lang="en-US" altLang="ko-KR" sz="1400" dirty="0"/>
                  <a:t>(</a:t>
                </a:r>
                <a:r>
                  <a:rPr lang="en-US" sz="1400" dirty="0"/>
                  <a:t>Forward propagation</a:t>
                </a:r>
                <a:r>
                  <a:rPr lang="en-US" altLang="ko-KR" sz="1400" dirty="0"/>
                  <a:t>)</a:t>
                </a:r>
                <a:r>
                  <a:rPr lang="en-KR" sz="1400" dirty="0"/>
                  <a:t> </a:t>
                </a:r>
                <a:r>
                  <a:rPr lang="en-US" altLang="ko-KR" sz="1400" dirty="0"/>
                  <a:t>: </a:t>
                </a:r>
              </a:p>
              <a:p>
                <a:pPr lvl="1"/>
                <a:r>
                  <a:rPr lang="ko-KR" altLang="en-US" sz="1200" dirty="0"/>
                  <a:t>먼저</a:t>
                </a:r>
                <a:r>
                  <a:rPr lang="en-US" altLang="ko-KR" sz="1200" dirty="0"/>
                  <a:t>, keep_prob</a:t>
                </a:r>
                <a:r>
                  <a:rPr lang="ko-KR" altLang="en-US" sz="1200" dirty="0"/>
                  <a:t>라는 </a:t>
                </a:r>
                <a:r>
                  <a:rPr lang="en-US" altLang="ko-KR" sz="1200" dirty="0"/>
                  <a:t>[0, 1]</a:t>
                </a:r>
                <a:r>
                  <a:rPr lang="ko-KR" altLang="en-US" sz="1200" dirty="0"/>
                  <a:t>사이의 상수를 설정함</a:t>
                </a:r>
                <a:r>
                  <a:rPr lang="en-US" altLang="ko-KR" sz="1200" dirty="0"/>
                  <a:t>.</a:t>
                </a:r>
              </a:p>
              <a:p>
                <a:pPr lvl="2"/>
                <a:r>
                  <a:rPr lang="ko-KR" altLang="en-US" sz="1100" dirty="0"/>
                  <a:t>이는 </a:t>
                </a:r>
                <a:r>
                  <a:rPr lang="en-US" altLang="ko-KR" sz="1100" dirty="0"/>
                  <a:t>layer</a:t>
                </a:r>
                <a:r>
                  <a:rPr lang="ko-KR" altLang="en-US" sz="1100" dirty="0"/>
                  <a:t>마다 다르게 설정할 수도 있음</a:t>
                </a:r>
                <a:r>
                  <a:rPr lang="en-US" altLang="ko-KR" sz="1100" dirty="0"/>
                  <a:t>. </a:t>
                </a:r>
              </a:p>
              <a:p>
                <a:pPr lvl="2"/>
                <a:r>
                  <a:rPr lang="ko-KR" altLang="en-US" sz="1100" dirty="0"/>
                  <a:t>다만</a:t>
                </a:r>
                <a:r>
                  <a:rPr lang="en-US" altLang="ko-KR" sz="1100" dirty="0"/>
                  <a:t>,</a:t>
                </a:r>
                <a:r>
                  <a:rPr lang="ko-KR" altLang="en-US" sz="1100" dirty="0"/>
                  <a:t> 현 코드에서는 전체 </a:t>
                </a:r>
                <a:r>
                  <a:rPr lang="en-US" altLang="ko-KR" sz="1100" dirty="0"/>
                  <a:t>layer</a:t>
                </a:r>
                <a:r>
                  <a:rPr lang="ko-KR" altLang="en-US" sz="1100" dirty="0"/>
                  <a:t>에서 통일된 값을 사용함</a:t>
                </a:r>
                <a:r>
                  <a:rPr lang="en-US" altLang="ko-KR" sz="1100" dirty="0"/>
                  <a:t>.</a:t>
                </a:r>
              </a:p>
              <a:p>
                <a:pPr marL="457200" lvl="1" indent="0">
                  <a:buNone/>
                </a:pPr>
                <a:endParaRPr lang="en-US" altLang="ko-KR" sz="1200" dirty="0"/>
              </a:p>
              <a:p>
                <a:pPr marL="8001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KR" sz="1200" dirty="0"/>
                  <a:t>을 구함</a:t>
                </a:r>
                <a:r>
                  <a:rPr lang="en-US" altLang="ko-KR" sz="1200" dirty="0"/>
                  <a:t>.</a:t>
                </a:r>
              </a:p>
              <a:p>
                <a:pPr marL="8001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200" dirty="0"/>
                  <a:t>을 구함</a:t>
                </a:r>
                <a:r>
                  <a:rPr lang="en-US" altLang="ko-KR" sz="1200" dirty="0"/>
                  <a:t>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ko-KR" altLang="en-US" sz="1200" dirty="0"/>
                  <a:t>전체 </a:t>
                </a:r>
                <a:r>
                  <a:rPr lang="en-US" altLang="ko-KR" sz="1200" dirty="0"/>
                  <a:t>Unit</a:t>
                </a:r>
                <a:r>
                  <a:rPr lang="ko-KR" altLang="en-US" sz="1200" dirty="0"/>
                  <a:t>의 출력 값인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sz="1200" dirty="0"/>
                  <a:t>에서 일부 </a:t>
                </a:r>
                <a:r>
                  <a:rPr lang="en-US" altLang="ko-KR" sz="1200" dirty="0"/>
                  <a:t>unit</a:t>
                </a:r>
                <a:r>
                  <a:rPr lang="ko-KR" altLang="en-US" sz="1200" dirty="0"/>
                  <a:t>의 출력 값을 무시할 것임</a:t>
                </a:r>
                <a:r>
                  <a:rPr lang="en-US" altLang="ko-KR" sz="1200" dirty="0"/>
                  <a:t>.</a:t>
                </a:r>
              </a:p>
              <a:p>
                <a:pPr lvl="2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100" dirty="0"/>
                  <a:t>= np.random.rand(shape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sz="1100" dirty="0"/>
                  <a:t>)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sz="105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050" dirty="0"/>
                  <a:t>과 같은 크기의 </a:t>
                </a:r>
                <a:r>
                  <a:rPr lang="en-US" altLang="ko-KR" sz="1050" dirty="0"/>
                  <a:t>mask</a:t>
                </a:r>
                <a:r>
                  <a:rPr lang="ko-KR" altLang="en-US" sz="1050" dirty="0" err="1"/>
                  <a:t>를</a:t>
                </a:r>
                <a:r>
                  <a:rPr lang="ko-KR" altLang="en-US" sz="1050" dirty="0"/>
                  <a:t> 생성함</a:t>
                </a:r>
                <a:r>
                  <a:rPr lang="en-US" altLang="ko-KR" sz="1050" dirty="0"/>
                  <a:t>.</a:t>
                </a:r>
              </a:p>
              <a:p>
                <a:pPr lvl="3"/>
                <a:r>
                  <a:rPr lang="ko-KR" altLang="en-US" sz="1050" dirty="0"/>
                  <a:t>이는 </a:t>
                </a:r>
                <a:r>
                  <a:rPr lang="en-US" altLang="ko-KR" sz="1050" dirty="0"/>
                  <a:t>uniform </a:t>
                </a:r>
                <a:r>
                  <a:rPr lang="ko-KR" altLang="en-US" sz="1050" dirty="0"/>
                  <a:t>분포의 </a:t>
                </a:r>
                <a:r>
                  <a:rPr lang="en-US" altLang="ko-KR" sz="1050" dirty="0"/>
                  <a:t>[0, 1]</a:t>
                </a:r>
                <a:r>
                  <a:rPr lang="ko-KR" altLang="en-US" sz="1050" dirty="0"/>
                  <a:t>범위 난수임</a:t>
                </a:r>
                <a:r>
                  <a:rPr lang="en-US" altLang="ko-KR" sz="1050" dirty="0"/>
                  <a:t>.</a:t>
                </a:r>
              </a:p>
              <a:p>
                <a:pPr lvl="2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sz="1100" dirty="0"/>
                  <a:t> :=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sz="1100" dirty="0"/>
                  <a:t> &lt; keep_prob).</a:t>
                </a:r>
                <a:r>
                  <a:rPr lang="en-US" altLang="ko-KR" sz="1100" dirty="0" err="1"/>
                  <a:t>astype</a:t>
                </a:r>
                <a:r>
                  <a:rPr lang="en-US" altLang="ko-KR" sz="1100" dirty="0"/>
                  <a:t>(int)</a:t>
                </a:r>
              </a:p>
              <a:p>
                <a:pPr lvl="3"/>
                <a:r>
                  <a:rPr lang="ko-KR" altLang="en-US" sz="1050" dirty="0"/>
                  <a:t>해당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sz="105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050" dirty="0"/>
                  <a:t>의 값은 </a:t>
                </a:r>
                <a:r>
                  <a:rPr lang="en-US" altLang="ko-KR" sz="1050" dirty="0"/>
                  <a:t>float</a:t>
                </a:r>
                <a:r>
                  <a:rPr lang="ko-KR" altLang="en-US" sz="1050" dirty="0"/>
                  <a:t>임</a:t>
                </a:r>
                <a:r>
                  <a:rPr lang="en-US" altLang="ko-KR" sz="1050" dirty="0"/>
                  <a:t>.</a:t>
                </a:r>
              </a:p>
              <a:p>
                <a:pPr lvl="3"/>
                <a:r>
                  <a:rPr lang="en-US" altLang="ko-KR" sz="1050" dirty="0"/>
                  <a:t>int </a:t>
                </a:r>
                <a:r>
                  <a:rPr lang="ko-KR" altLang="en-US" sz="1050" dirty="0"/>
                  <a:t>형변환을 통해 </a:t>
                </a:r>
                <a:r>
                  <a:rPr lang="en-US" altLang="ko-KR" sz="1050" dirty="0"/>
                  <a:t>keep_prob</a:t>
                </a:r>
                <a:r>
                  <a:rPr lang="ko-KR" altLang="en-US" sz="1050" dirty="0"/>
                  <a:t>보다 작은 수면 </a:t>
                </a:r>
                <a:r>
                  <a:rPr lang="en-US" altLang="ko-KR" sz="1050" dirty="0"/>
                  <a:t>0, </a:t>
                </a:r>
                <a:r>
                  <a:rPr lang="ko-KR" altLang="en-US" sz="1050" dirty="0"/>
                  <a:t>크면 </a:t>
                </a:r>
                <a:r>
                  <a:rPr lang="en-US" altLang="ko-KR" sz="1050" dirty="0"/>
                  <a:t>1</a:t>
                </a:r>
                <a:r>
                  <a:rPr lang="ko-KR" altLang="en-US" sz="1050" dirty="0"/>
                  <a:t>로 설정함</a:t>
                </a:r>
                <a:r>
                  <a:rPr lang="en-US" altLang="ko-KR" sz="1050" dirty="0"/>
                  <a:t>. </a:t>
                </a:r>
                <a:r>
                  <a:rPr lang="ko-KR" altLang="en-US" sz="1050" dirty="0"/>
                  <a:t>이는 일종의 </a:t>
                </a:r>
                <a:r>
                  <a:rPr lang="en-US" altLang="ko-KR" sz="1050" dirty="0"/>
                  <a:t>logical matrix</a:t>
                </a:r>
                <a:r>
                  <a:rPr lang="ko-KR" altLang="en-US" sz="1050" dirty="0"/>
                  <a:t>가 됨</a:t>
                </a:r>
                <a:r>
                  <a:rPr lang="en-US" altLang="ko-KR" sz="1050" dirty="0"/>
                  <a:t>.</a:t>
                </a:r>
              </a:p>
              <a:p>
                <a:pPr lvl="2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sz="1100" dirty="0"/>
                  <a:t> :=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sz="1100" dirty="0"/>
                  <a:t>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sz="1100" dirty="0"/>
                  <a:t> (element wise multiply)</a:t>
                </a:r>
              </a:p>
              <a:p>
                <a:pPr lvl="3"/>
                <a:r>
                  <a:rPr lang="en-US" altLang="ko-KR" sz="1050" dirty="0"/>
                  <a:t>Element wise multiply</a:t>
                </a:r>
                <a:r>
                  <a:rPr lang="ko-KR" altLang="en-US" sz="1050" dirty="0" err="1"/>
                  <a:t>를</a:t>
                </a:r>
                <a:r>
                  <a:rPr lang="ko-KR" altLang="en-US" sz="1050" dirty="0"/>
                  <a:t> 통해 </a:t>
                </a:r>
                <a:r>
                  <a:rPr lang="en-US" altLang="ko-KR" sz="1050" dirty="0"/>
                  <a:t>mask</a:t>
                </a:r>
                <a:r>
                  <a:rPr lang="ko-KR" altLang="en-US" sz="1050" dirty="0" err="1"/>
                  <a:t>를</a:t>
                </a:r>
                <a:r>
                  <a:rPr lang="ko-KR" altLang="en-US" sz="1050" dirty="0"/>
                  <a:t> 적용함</a:t>
                </a:r>
                <a:r>
                  <a:rPr lang="en-US" altLang="ko-KR" sz="1050" dirty="0"/>
                  <a:t>.</a:t>
                </a:r>
              </a:p>
              <a:p>
                <a:pPr lvl="2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sz="1100" dirty="0"/>
                  <a:t> :=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sz="1100" dirty="0"/>
                  <a:t> / keep_prob</a:t>
                </a:r>
              </a:p>
              <a:p>
                <a:pPr lvl="3"/>
                <a:r>
                  <a:rPr lang="en-US" altLang="ko-KR" sz="1050" dirty="0"/>
                  <a:t>Mask</a:t>
                </a:r>
                <a:r>
                  <a:rPr lang="ko-KR" altLang="en-US" sz="1050" dirty="0"/>
                  <a:t>의 적용으로 인해</a:t>
                </a:r>
                <a:r>
                  <a:rPr lang="en-US" altLang="ko-KR" sz="105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sz="105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050" dirty="0"/>
                  <a:t>의 일부 값들은 </a:t>
                </a:r>
                <a:r>
                  <a:rPr lang="en-US" altLang="ko-KR" sz="1050" dirty="0"/>
                  <a:t>0</a:t>
                </a:r>
                <a:r>
                  <a:rPr lang="ko-KR" altLang="en-US" sz="1050" dirty="0"/>
                  <a:t>이 되었음</a:t>
                </a:r>
                <a:r>
                  <a:rPr lang="en-US" altLang="ko-KR" sz="1050" dirty="0"/>
                  <a:t>.</a:t>
                </a:r>
              </a:p>
              <a:p>
                <a:pPr lvl="3"/>
                <a:r>
                  <a:rPr lang="ko-KR" altLang="en-US" sz="1050" dirty="0"/>
                  <a:t>다음 </a:t>
                </a:r>
                <a:r>
                  <a:rPr lang="en-US" altLang="ko-KR" sz="1050" dirty="0"/>
                  <a:t>layer</a:t>
                </a:r>
                <a:r>
                  <a:rPr lang="ko-KR" altLang="en-US" sz="1050" dirty="0"/>
                  <a:t>의 입장에선 </a:t>
                </a:r>
                <a:r>
                  <a:rPr lang="en-US" altLang="ko-KR" sz="1050" dirty="0"/>
                  <a:t>input</a:t>
                </a:r>
                <a:r>
                  <a:rPr lang="ko-KR" altLang="en-US" sz="1050" dirty="0"/>
                  <a:t>의 일부를 상실한 것임</a:t>
                </a:r>
                <a:r>
                  <a:rPr lang="en-US" altLang="ko-KR" sz="1050" dirty="0"/>
                  <a:t>.</a:t>
                </a:r>
              </a:p>
              <a:p>
                <a:pPr lvl="3"/>
                <a:r>
                  <a:rPr lang="ko-KR" altLang="en-US" sz="1050" dirty="0"/>
                  <a:t>이를 보상하기 위해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sz="1050" dirty="0"/>
                  <a:t>을 </a:t>
                </a:r>
                <a:r>
                  <a:rPr lang="en-US" altLang="ko-KR" sz="1050" dirty="0"/>
                  <a:t>keep_prob</a:t>
                </a:r>
                <a:r>
                  <a:rPr lang="ko-KR" altLang="en-US" sz="1050" dirty="0" err="1"/>
                  <a:t>으로</a:t>
                </a:r>
                <a:r>
                  <a:rPr lang="ko-KR" altLang="en-US" sz="1050" dirty="0"/>
                  <a:t> 나눠주어 동일한 </a:t>
                </a:r>
                <a:r>
                  <a:rPr lang="ko-KR" altLang="en-US" sz="1050" dirty="0" err="1"/>
                  <a:t>기댓값을</a:t>
                </a:r>
                <a:r>
                  <a:rPr lang="ko-KR" altLang="en-US" sz="1050" dirty="0"/>
                  <a:t> 다음 </a:t>
                </a:r>
                <a:r>
                  <a:rPr lang="en-US" altLang="ko-KR" sz="1050" dirty="0"/>
                  <a:t>layer</a:t>
                </a:r>
                <a:r>
                  <a:rPr lang="ko-KR" altLang="en-US" sz="1050" dirty="0"/>
                  <a:t>에게 전달함</a:t>
                </a:r>
                <a:r>
                  <a:rPr lang="en-US" altLang="ko-KR" sz="1050" dirty="0"/>
                  <a:t>.</a:t>
                </a:r>
              </a:p>
              <a:p>
                <a:pPr lvl="3"/>
                <a:r>
                  <a:rPr lang="en-US" altLang="ko-KR" sz="1050" dirty="0"/>
                  <a:t>(keep_prob</a:t>
                </a:r>
                <a:r>
                  <a:rPr lang="ko-KR" altLang="en-US" sz="1050" dirty="0"/>
                  <a:t>는 </a:t>
                </a:r>
                <a:r>
                  <a:rPr lang="en-US" altLang="ko-KR" sz="1050" dirty="0"/>
                  <a:t>1</a:t>
                </a:r>
                <a:r>
                  <a:rPr lang="ko-KR" altLang="en-US" sz="1050" dirty="0"/>
                  <a:t>보다 작기 때문에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KR" sz="1050" dirty="0"/>
                  <a:t>이 커짐</a:t>
                </a:r>
                <a:r>
                  <a:rPr lang="en-US" altLang="ko-KR" sz="1050" dirty="0"/>
                  <a:t>.)</a:t>
                </a:r>
                <a:endParaRPr lang="en-KR" sz="105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7A58C-4403-6C96-8E98-31C1D0663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82" t="-733" b="-24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4743-C09F-77DA-1BF8-596B1923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B2E0-6E58-174B-B0BD-6F5DBCE14680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60F3A-2053-D365-6340-52E599E8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26A56A-92D4-7FD8-5288-2C0E87447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48" y="1002323"/>
            <a:ext cx="5108452" cy="4920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CA7C5-2934-AE5C-EC6B-6D6354E55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28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9300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FF104-D300-33A8-49A4-0384DDF2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02 : Regularization - 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7A58C-4403-6C96-8E98-31C1D0663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KR" sz="1600" dirty="0"/>
                  <a:t>Dropout 적용</a:t>
                </a:r>
                <a:r>
                  <a:rPr lang="en-US" sz="1600" dirty="0"/>
                  <a:t> </a:t>
                </a:r>
                <a:r>
                  <a:rPr lang="en-US" altLang="ko-KR" sz="1600" dirty="0"/>
                  <a:t>(Back</a:t>
                </a:r>
                <a:r>
                  <a:rPr lang="en-US" sz="1600" dirty="0"/>
                  <a:t>ward propagation</a:t>
                </a:r>
                <a:r>
                  <a:rPr lang="en-US" altLang="ko-KR" sz="1600" dirty="0"/>
                  <a:t>)</a:t>
                </a:r>
                <a:r>
                  <a:rPr lang="en-KR" sz="1600" dirty="0"/>
                  <a:t> </a:t>
                </a:r>
                <a:r>
                  <a:rPr lang="en-US" altLang="ko-KR" sz="1600" dirty="0"/>
                  <a:t>: 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C</a:t>
                </a:r>
                <a:r>
                  <a:rPr lang="en-KR" dirty="0"/>
                  <a:t>ache에 근거해 기존 실습들과 동일하게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KR" dirty="0"/>
                  <a:t>들을 구함</a:t>
                </a:r>
                <a:r>
                  <a:rPr lang="en-US" altLang="ko-KR" dirty="0"/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Forward </a:t>
                </a:r>
                <a:r>
                  <a:rPr lang="en-US" dirty="0" err="1"/>
                  <a:t>propagation에서</a:t>
                </a:r>
                <a:r>
                  <a:rPr lang="en-US" dirty="0"/>
                  <a:t> </a:t>
                </a:r>
                <a:r>
                  <a:rPr lang="en-US" dirty="0" err="1"/>
                  <a:t>적용한</a:t>
                </a:r>
                <a:r>
                  <a:rPr lang="en-US" dirty="0"/>
                  <a:t> mask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KR" dirty="0"/>
                  <a:t>을 동일하게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KR" dirty="0"/>
                  <a:t>에 적용함</a:t>
                </a:r>
                <a:r>
                  <a:rPr lang="en-US" altLang="ko-KR" dirty="0"/>
                  <a:t>.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/>
                  <a:t>Mask </a:t>
                </a:r>
                <a:r>
                  <a:rPr lang="ko-KR" altLang="en-US" dirty="0"/>
                  <a:t>적용했던 </a:t>
                </a:r>
                <a:r>
                  <a:rPr lang="en-US" altLang="ko-KR" dirty="0"/>
                  <a:t>unit</a:t>
                </a:r>
                <a:r>
                  <a:rPr lang="ko-KR" altLang="en-US" dirty="0"/>
                  <a:t>들의 </a:t>
                </a:r>
                <a:r>
                  <a:rPr lang="en-US" altLang="ko-KR" dirty="0"/>
                  <a:t>weight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update</a:t>
                </a:r>
                <a:r>
                  <a:rPr lang="ko-KR" altLang="en-US" dirty="0"/>
                  <a:t>되지 않아야 함</a:t>
                </a:r>
                <a:r>
                  <a:rPr lang="en-US" altLang="ko-KR" dirty="0"/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sz="1400" dirty="0"/>
                  <a:t> :=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ko-KR" sz="1400" dirty="0"/>
                  <a:t>/ keep_prob </a:t>
                </a:r>
                <a:r>
                  <a:rPr lang="ko-KR" altLang="en-US" dirty="0" err="1"/>
                  <a:t>으로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sz="1400" dirty="0"/>
                  <a:t>의 감소를 보상함</a:t>
                </a:r>
                <a:r>
                  <a:rPr lang="en-US" altLang="ko-KR" sz="1400" dirty="0"/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sz="1400" dirty="0"/>
                  <a:t>을 근거로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KR" dirty="0"/>
                  <a:t>을 구함</a:t>
                </a:r>
                <a:r>
                  <a:rPr lang="en-US" altLang="ko-KR" dirty="0"/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/>
                  <a:t>loop</a:t>
                </a:r>
                <a:r>
                  <a:rPr lang="en-US" altLang="ko-KR" dirty="0"/>
                  <a:t>..</a:t>
                </a:r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7A58C-4403-6C96-8E98-31C1D0663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4743-C09F-77DA-1BF8-596B1923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2790-45F4-0D4E-9BA1-7C9B3FCE413F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60F3A-2053-D365-6340-52E599E8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851BA5-C03C-FA23-448C-CAB6838ED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679" y="1002324"/>
            <a:ext cx="5094325" cy="37290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82054F-E42B-E162-7AE1-FF77FFF1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29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4196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193A-BCF0-0420-80BA-CD336BD7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Assignment 01 : Initialization - </a:t>
            </a:r>
            <a:r>
              <a:rPr lang="en-US" dirty="0"/>
              <a:t>Packages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44B6D-582F-EF11-82C3-2F1941E21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323"/>
            <a:ext cx="10515600" cy="5174640"/>
          </a:xfrm>
        </p:spPr>
        <p:txBody>
          <a:bodyPr/>
          <a:lstStyle/>
          <a:p>
            <a:r>
              <a:rPr lang="en-KR" dirty="0"/>
              <a:t>필요한 Packages 불러옴</a:t>
            </a:r>
            <a:r>
              <a:rPr lang="en-US" altLang="ko-KR" dirty="0"/>
              <a:t>.</a:t>
            </a:r>
          </a:p>
          <a:p>
            <a:r>
              <a:rPr lang="en-US" dirty="0" err="1"/>
              <a:t>Init_utils는</a:t>
            </a:r>
            <a:r>
              <a:rPr lang="en-US" dirty="0"/>
              <a:t> </a:t>
            </a:r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강의에서</a:t>
            </a:r>
            <a:r>
              <a:rPr lang="en-US" dirty="0"/>
              <a:t> </a:t>
            </a:r>
            <a:r>
              <a:rPr lang="en-US" dirty="0" err="1"/>
              <a:t>설명한</a:t>
            </a:r>
            <a:r>
              <a:rPr lang="en-US" dirty="0"/>
              <a:t> </a:t>
            </a:r>
            <a:r>
              <a:rPr lang="en-US" dirty="0" err="1"/>
              <a:t>내용대로</a:t>
            </a:r>
            <a:r>
              <a:rPr lang="en-US" dirty="0"/>
              <a:t> </a:t>
            </a:r>
            <a:r>
              <a:rPr lang="en-US" dirty="0" err="1"/>
              <a:t>정의한</a:t>
            </a:r>
            <a:r>
              <a:rPr lang="en-US" dirty="0"/>
              <a:t> </a:t>
            </a:r>
            <a:r>
              <a:rPr lang="en-US" dirty="0" err="1"/>
              <a:t>수식들을</a:t>
            </a:r>
            <a:r>
              <a:rPr lang="en-US" dirty="0"/>
              <a:t> </a:t>
            </a:r>
            <a:r>
              <a:rPr lang="en-US" dirty="0" err="1"/>
              <a:t>정리한</a:t>
            </a:r>
            <a:r>
              <a:rPr lang="en-US" dirty="0"/>
              <a:t> </a:t>
            </a:r>
            <a:r>
              <a:rPr lang="en-US" dirty="0" err="1"/>
              <a:t>모듈임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Sigmoid</a:t>
            </a:r>
          </a:p>
          <a:p>
            <a:pPr lvl="1"/>
            <a:r>
              <a:rPr lang="en-US" dirty="0" err="1"/>
              <a:t>Relu</a:t>
            </a:r>
            <a:endParaRPr lang="en-US" dirty="0"/>
          </a:p>
          <a:p>
            <a:pPr lvl="1"/>
            <a:r>
              <a:rPr lang="en-US" dirty="0" err="1"/>
              <a:t>Compute_loss</a:t>
            </a:r>
            <a:r>
              <a:rPr lang="en-US" dirty="0"/>
              <a:t> (cross entropy)</a:t>
            </a:r>
          </a:p>
          <a:p>
            <a:pPr lvl="1"/>
            <a:r>
              <a:rPr lang="en-US" dirty="0"/>
              <a:t>Forward, backward propagation </a:t>
            </a:r>
          </a:p>
          <a:p>
            <a:pPr lvl="1"/>
            <a:r>
              <a:rPr lang="en-US" dirty="0"/>
              <a:t>Etc..</a:t>
            </a:r>
          </a:p>
          <a:p>
            <a:pPr lvl="1"/>
            <a:r>
              <a:rPr lang="en-US" altLang="ko-KR" dirty="0"/>
              <a:t>Link 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https://github.com/JudasDie/deeplearning.ai/blob/master/Improving Deep Neural Networks/Week1/Initialization/init_utils.py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FDBFF-8C18-B79F-0132-C63D858A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EB100-15B6-5740-9EA4-CCA864E08133}" type="datetime4">
              <a:rPr lang="en-US" smtClean="0"/>
              <a:t>August 3,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57A3-7F4C-E326-7B5E-3514E133A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6D4A3D-BA7F-0135-8DC7-710A5B1A7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98092"/>
            <a:ext cx="5263021" cy="24788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BCA68A8-A1AE-9967-F723-861AB9236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3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50077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5840-8995-3085-3733-83C5E973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02 : Regularization - 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AC00B-CB12-7E55-05B8-CA3113A3B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결과 </a:t>
            </a:r>
            <a:r>
              <a:rPr lang="en-US" altLang="ko-KR" dirty="0"/>
              <a:t>: </a:t>
            </a:r>
          </a:p>
          <a:p>
            <a:pPr lvl="1"/>
            <a:r>
              <a:rPr lang="en-US" dirty="0"/>
              <a:t>Training </a:t>
            </a:r>
            <a:r>
              <a:rPr lang="en-US" dirty="0" err="1"/>
              <a:t>set과</a:t>
            </a:r>
            <a:r>
              <a:rPr lang="en-US" dirty="0"/>
              <a:t> test </a:t>
            </a:r>
            <a:r>
              <a:rPr lang="en-US" dirty="0" err="1"/>
              <a:t>set에</a:t>
            </a:r>
            <a:r>
              <a:rPr lang="en-US" dirty="0"/>
              <a:t> </a:t>
            </a:r>
            <a:r>
              <a:rPr lang="en-US" dirty="0" err="1"/>
              <a:t>대한</a:t>
            </a:r>
            <a:r>
              <a:rPr lang="en-US" dirty="0"/>
              <a:t> </a:t>
            </a:r>
            <a:r>
              <a:rPr lang="en-US" dirty="0" err="1"/>
              <a:t>Model의</a:t>
            </a:r>
            <a:r>
              <a:rPr lang="en-US" dirty="0"/>
              <a:t> </a:t>
            </a:r>
            <a:r>
              <a:rPr lang="en-US" dirty="0" err="1"/>
              <a:t>Accuracy가</a:t>
            </a:r>
            <a:r>
              <a:rPr lang="en-US" dirty="0"/>
              <a:t> 각각 </a:t>
            </a:r>
            <a:r>
              <a:rPr lang="en-US" altLang="ko-KR" dirty="0"/>
              <a:t>0.9289,</a:t>
            </a:r>
            <a:r>
              <a:rPr lang="ko-KR" altLang="en-US" dirty="0"/>
              <a:t> </a:t>
            </a:r>
            <a:r>
              <a:rPr lang="en-US" altLang="ko-KR" dirty="0"/>
              <a:t>0.95</a:t>
            </a:r>
            <a:r>
              <a:rPr lang="ko-KR" altLang="en-US" dirty="0"/>
              <a:t>로 나타남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Test </a:t>
            </a:r>
            <a:r>
              <a:rPr lang="en-US" dirty="0" err="1"/>
              <a:t>set에서</a:t>
            </a:r>
            <a:r>
              <a:rPr lang="en-US" dirty="0"/>
              <a:t> accurac</a:t>
            </a:r>
            <a:r>
              <a:rPr lang="en-US" altLang="ko-KR" dirty="0"/>
              <a:t>y</a:t>
            </a:r>
            <a:r>
              <a:rPr lang="ko-KR" altLang="en-US" dirty="0"/>
              <a:t>가 더 높으므로</a:t>
            </a:r>
            <a:r>
              <a:rPr lang="en-US" altLang="ko-KR" dirty="0"/>
              <a:t>, overfitting</a:t>
            </a:r>
            <a:r>
              <a:rPr lang="ko-KR" altLang="en-US" dirty="0"/>
              <a:t>에서 벗어났다고 할 수 있음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8A2B9-BE26-53FF-0E91-00BC3527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B723-E6E8-F941-98FB-5D8A64F83D6B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55388-EF05-3F9D-6BEB-AC3944077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3CEADE-9A05-E3B0-C8DC-906A2C901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055" y="1002323"/>
            <a:ext cx="4845744" cy="5174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875B94-A0C1-61AB-42B2-CEC86FB7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30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26924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FF104-D300-33A8-49A4-0384DDF2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02 : Regularization -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7A58C-4403-6C96-8E98-31C1D0663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323"/>
            <a:ext cx="10515600" cy="5174640"/>
          </a:xfrm>
        </p:spPr>
        <p:txBody>
          <a:bodyPr/>
          <a:lstStyle/>
          <a:p>
            <a:r>
              <a:rPr lang="en-US" dirty="0"/>
              <a:t>What you should remember about dropout :</a:t>
            </a:r>
          </a:p>
          <a:p>
            <a:pPr lvl="1"/>
            <a:r>
              <a:rPr lang="en-US" dirty="0"/>
              <a:t>Dropout is a regularization technique.</a:t>
            </a:r>
          </a:p>
          <a:p>
            <a:pPr lvl="1"/>
            <a:r>
              <a:rPr lang="en-US" b="1" dirty="0"/>
              <a:t>You only use dropout during training. </a:t>
            </a:r>
            <a:r>
              <a:rPr lang="en-US" dirty="0"/>
              <a:t>Don't use dropout (randomly eliminate nodes) during test time.</a:t>
            </a:r>
          </a:p>
          <a:p>
            <a:pPr lvl="2"/>
            <a:r>
              <a:rPr lang="en-US" dirty="0" err="1"/>
              <a:t>Dropout은</a:t>
            </a:r>
            <a:r>
              <a:rPr lang="en-US" dirty="0"/>
              <a:t> trainin</a:t>
            </a:r>
            <a:r>
              <a:rPr lang="en-US" altLang="ko-KR" dirty="0"/>
              <a:t>g </a:t>
            </a:r>
            <a:r>
              <a:rPr lang="ko-KR" altLang="en-US" dirty="0"/>
              <a:t>할 때에만 </a:t>
            </a:r>
            <a:r>
              <a:rPr lang="ko-KR" altLang="en-US" dirty="0" err="1"/>
              <a:t>적용해야함</a:t>
            </a:r>
            <a:r>
              <a:rPr lang="en-US" altLang="ko-KR" dirty="0"/>
              <a:t>. test </a:t>
            </a:r>
            <a:r>
              <a:rPr lang="ko-KR" altLang="en-US" dirty="0"/>
              <a:t>할 때에 적용하면</a:t>
            </a:r>
            <a:r>
              <a:rPr lang="en-US" altLang="ko-KR" dirty="0"/>
              <a:t>, model</a:t>
            </a:r>
            <a:r>
              <a:rPr lang="ko-KR" altLang="en-US" dirty="0"/>
              <a:t>의</a:t>
            </a:r>
            <a:r>
              <a:rPr lang="en-US" altLang="ko-KR" dirty="0"/>
              <a:t> prediction</a:t>
            </a:r>
            <a:r>
              <a:rPr lang="ko-KR" altLang="en-US" dirty="0"/>
              <a:t>에 </a:t>
            </a:r>
            <a:r>
              <a:rPr lang="en-US" altLang="ko-KR" dirty="0"/>
              <a:t>noise</a:t>
            </a:r>
            <a:r>
              <a:rPr lang="ko-KR" altLang="en-US" dirty="0" err="1"/>
              <a:t>를</a:t>
            </a:r>
            <a:r>
              <a:rPr lang="ko-KR" altLang="en-US" dirty="0"/>
              <a:t> 주는 것이 됨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r>
              <a:rPr lang="en-US" b="1" dirty="0"/>
              <a:t>Apply dropout both during forward and backward propagation.</a:t>
            </a:r>
          </a:p>
          <a:p>
            <a:pPr lvl="1"/>
            <a:r>
              <a:rPr lang="en-US" dirty="0"/>
              <a:t>During training time, </a:t>
            </a:r>
            <a:r>
              <a:rPr lang="en-US" b="1" dirty="0"/>
              <a:t>divide each dropout layer by </a:t>
            </a:r>
            <a:r>
              <a:rPr lang="en-US" b="1" dirty="0" err="1"/>
              <a:t>keep_prob</a:t>
            </a:r>
            <a:r>
              <a:rPr lang="en-US" dirty="0"/>
              <a:t> to keep the same expected value for the activations. For example, if </a:t>
            </a:r>
            <a:r>
              <a:rPr lang="en-US" dirty="0" err="1"/>
              <a:t>keep_prob</a:t>
            </a:r>
            <a:r>
              <a:rPr lang="en-US" dirty="0"/>
              <a:t> is 0.5, then we will on average shut down half the nodes, so the output will be scaled by 0.5 since only the remaining half are contributing to the solution. </a:t>
            </a:r>
            <a:r>
              <a:rPr lang="en-US" b="1" dirty="0"/>
              <a:t>Dividing by 0.5 is equivalent to multiplying by 2. </a:t>
            </a:r>
            <a:r>
              <a:rPr lang="en-US" dirty="0"/>
              <a:t>Hence, the output now has the same expected value. You can check that this works even when </a:t>
            </a:r>
            <a:r>
              <a:rPr lang="en-US" dirty="0" err="1"/>
              <a:t>keep_prob</a:t>
            </a:r>
            <a:r>
              <a:rPr lang="en-US" dirty="0"/>
              <a:t> is other values than 0.5. </a:t>
            </a:r>
          </a:p>
          <a:p>
            <a:endParaRPr lang="en-US" dirty="0"/>
          </a:p>
          <a:p>
            <a:r>
              <a:rPr lang="en-US" dirty="0"/>
              <a:t>What we want you to remember from this notebook :</a:t>
            </a:r>
          </a:p>
          <a:p>
            <a:pPr lvl="1"/>
            <a:r>
              <a:rPr lang="en-US" dirty="0"/>
              <a:t>Regularization will help you </a:t>
            </a:r>
            <a:r>
              <a:rPr lang="en-US" b="1" dirty="0"/>
              <a:t>reduce overfitting.</a:t>
            </a:r>
          </a:p>
          <a:p>
            <a:pPr lvl="1"/>
            <a:r>
              <a:rPr lang="en-US" b="1" dirty="0"/>
              <a:t>Regularization will drive your weights to lower values.</a:t>
            </a:r>
          </a:p>
          <a:p>
            <a:pPr lvl="1"/>
            <a:r>
              <a:rPr lang="en-US" dirty="0"/>
              <a:t>L2 regularization and Dropout are two </a:t>
            </a:r>
            <a:r>
              <a:rPr lang="en-US" u="sng" dirty="0"/>
              <a:t>very effective regularization techniques.</a:t>
            </a:r>
            <a:endParaRPr lang="en-KR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4743-C09F-77DA-1BF8-596B1923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26EA-55E7-7645-AC1C-6FFC43D79A34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60F3A-2053-D365-6340-52E599E8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9D7269-2304-F15D-7D49-7881ED70A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9" t="26887" r="29780" b="36611"/>
          <a:stretch/>
        </p:blipFill>
        <p:spPr>
          <a:xfrm>
            <a:off x="4594370" y="4958055"/>
            <a:ext cx="3003260" cy="897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AC61F-8A21-D718-1AB0-06469776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31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84262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B870-99D2-B32D-89E3-D5100952A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03 : Gradient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552AD-A167-05D6-FC0B-AC019DBBE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Packages : </a:t>
            </a:r>
            <a:r>
              <a:rPr lang="en-KR" dirty="0"/>
              <a:t>필요한 패키지들 import함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Problem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5DC59-8CF9-EBAC-B55E-BA8B6ABF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83D5-F5D9-8C45-A524-414D5AD695A8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928D1-37EB-691D-628A-8F57FBBF2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99371-64CF-1C8C-4B8D-A349EEFBC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086" y="1522895"/>
            <a:ext cx="7772400" cy="1649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BC6242-0088-3B63-A58E-2CF73F6E6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86" y="3911229"/>
            <a:ext cx="9008194" cy="1706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633713-F2D5-7D94-6AEE-6B8774B5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32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74141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DBCF-EF01-FE29-371F-8BD99E49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03 : Gradient Checking </a:t>
            </a:r>
            <a:r>
              <a:rPr lang="en-US" altLang="ko-KR" dirty="0"/>
              <a:t>– How?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D31AA8-04FD-2AB9-4563-DB92435901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3930731"/>
                <a:ext cx="10515600" cy="2246231"/>
              </a:xfrm>
            </p:spPr>
            <p:txBody>
              <a:bodyPr/>
              <a:lstStyle/>
              <a:p>
                <a:r>
                  <a:rPr lang="en-KR" dirty="0"/>
                  <a:t>어떤 model의 parameter </a:t>
                </a:r>
                <a14:m>
                  <m:oMath xmlns:m="http://schemas.openxmlformats.org/officeDocument/2006/math">
                    <m:r>
                      <a:rPr lang="en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KR" dirty="0"/>
                  <a:t>가 있을때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KR" dirty="0"/>
                  <a:t>를 근사치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𝑔𝑟𝑎𝑑𝑎𝑝𝑝𝑟𝑜𝑥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en-KR" dirty="0"/>
                  <a:t>로 구해본 뒤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이를 실제 </a:t>
                </a:r>
                <a:r>
                  <a:rPr lang="en-US" altLang="ko-KR" dirty="0"/>
                  <a:t>gradient</a:t>
                </a:r>
                <a:r>
                  <a:rPr lang="ko-KR" altLang="en-US" dirty="0"/>
                  <a:t>과 비교해 얼마나 </a:t>
                </a:r>
                <a:r>
                  <a:rPr lang="ko-KR" altLang="en-US" dirty="0" err="1"/>
                  <a:t>차이나는지</a:t>
                </a:r>
                <a:r>
                  <a:rPr lang="ko-KR" altLang="en-US" dirty="0"/>
                  <a:t> 알아보는 것임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dirty="0" err="1"/>
                  <a:t>오른쪽</a:t>
                </a:r>
                <a:r>
                  <a:rPr lang="en-US" dirty="0"/>
                  <a:t> </a:t>
                </a:r>
                <a:r>
                  <a:rPr lang="en-US" dirty="0" err="1"/>
                  <a:t>그림에서</a:t>
                </a:r>
                <a:r>
                  <a:rPr lang="en-US" dirty="0"/>
                  <a:t> </a:t>
                </a:r>
                <a:r>
                  <a:rPr lang="en-US" dirty="0" err="1"/>
                  <a:t>처럼</a:t>
                </a:r>
                <a:r>
                  <a:rPr lang="en-US" altLang="ko-KR" dirty="0"/>
                  <a:t>,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(~)</m:t>
                        </m:r>
                      </m:e>
                    </m:func>
                  </m:oMath>
                </a14:m>
                <a:r>
                  <a:rPr lang="en-KR" dirty="0"/>
                  <a:t>을 전제로 </a:t>
                </a:r>
                <a:r>
                  <a:rPr lang="en-US" altLang="ko-KR" dirty="0"/>
                  <a:t>gradient</a:t>
                </a:r>
                <a:r>
                  <a:rPr lang="ko-KR" altLang="en-US" dirty="0"/>
                  <a:t>의 </a:t>
                </a:r>
                <a:r>
                  <a:rPr lang="en-KR" dirty="0"/>
                  <a:t>근사치를 구할 수 있음</a:t>
                </a:r>
                <a:r>
                  <a:rPr lang="en-US" altLang="ko-KR" dirty="0"/>
                  <a:t>.</a:t>
                </a:r>
              </a:p>
              <a:p>
                <a:endParaRPr lang="en-US" dirty="0"/>
              </a:p>
              <a:p>
                <a:r>
                  <a:rPr lang="en-US" dirty="0" err="1"/>
                  <a:t>만약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𝑔𝑟𝑎𝑑𝑎𝑝𝑝𝑟𝑜𝑥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와</a:t>
                </a:r>
                <a:r>
                  <a:rPr lang="en-US" dirty="0"/>
                  <a:t> </a:t>
                </a:r>
                <a:r>
                  <a:rPr lang="en-US" altLang="ko-KR" dirty="0"/>
                  <a:t>gradient </a:t>
                </a:r>
                <a:r>
                  <a:rPr lang="en-US" dirty="0" err="1"/>
                  <a:t>간의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𝑑𝑖𝑓𝑓𝑒𝑟𝑒𝑛𝑐𝑒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꽤</a:t>
                </a:r>
                <a:r>
                  <a:rPr lang="en-US" dirty="0"/>
                  <a:t> </a:t>
                </a:r>
                <a:r>
                  <a:rPr lang="en-US" dirty="0" err="1"/>
                  <a:t>있다면</a:t>
                </a:r>
                <a:r>
                  <a:rPr lang="en-US" altLang="ko-KR" dirty="0"/>
                  <a:t>, backward propagation</a:t>
                </a:r>
                <a:r>
                  <a:rPr lang="ko-KR" altLang="en-US" dirty="0"/>
                  <a:t> 과정에서 구한 </a:t>
                </a:r>
                <a:r>
                  <a:rPr lang="en-US" altLang="ko-KR" dirty="0"/>
                  <a:t>gradient</a:t>
                </a:r>
                <a:r>
                  <a:rPr lang="ko-KR" altLang="en-US" dirty="0"/>
                  <a:t>가 부정확할 수도 있다는 뜻임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dirty="0" err="1"/>
                  <a:t>이를</a:t>
                </a:r>
                <a:r>
                  <a:rPr lang="en-US" dirty="0"/>
                  <a:t> </a:t>
                </a:r>
                <a:r>
                  <a:rPr lang="en-US" dirty="0" err="1"/>
                  <a:t>checking하기</a:t>
                </a:r>
                <a:r>
                  <a:rPr lang="en-US" dirty="0"/>
                  <a:t> </a:t>
                </a:r>
                <a:r>
                  <a:rPr lang="en-US" dirty="0" err="1"/>
                  <a:t>위해</a:t>
                </a:r>
                <a:r>
                  <a:rPr lang="en-US" dirty="0"/>
                  <a:t> </a:t>
                </a:r>
                <a:r>
                  <a:rPr lang="en-US" dirty="0" err="1"/>
                  <a:t>시행함</a:t>
                </a:r>
                <a:r>
                  <a:rPr lang="en-US" altLang="ko-KR" dirty="0"/>
                  <a:t>.</a:t>
                </a:r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D31AA8-04FD-2AB9-4563-DB9243590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3930731"/>
                <a:ext cx="10515600" cy="2246231"/>
              </a:xfrm>
              <a:blipFill>
                <a:blip r:embed="rId2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1157B-6C22-6A28-2DBB-31D5388B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2C07-B938-9944-BB9E-778084762F9F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F7C56-2D27-7845-7524-44DDD4DC9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B0EF5-81D2-F1C4-CCAD-4EBA3E41C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065775"/>
            <a:ext cx="7772400" cy="2622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83FA9-62AF-B64A-28D3-BBC3FAD25E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65" t="8691" r="10785" b="15991"/>
          <a:stretch/>
        </p:blipFill>
        <p:spPr>
          <a:xfrm>
            <a:off x="8915640" y="1758381"/>
            <a:ext cx="2438159" cy="19295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613181-8116-64E4-93A5-EF5E600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33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71783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0058-2E35-D9ED-8C41-D66F7198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03 : Gradient Checking - 1-Dimensional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68EEA8-2C6D-13AA-77DF-0427E6D327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02323"/>
                <a:ext cx="10604864" cy="5174640"/>
              </a:xfrm>
            </p:spPr>
            <p:txBody>
              <a:bodyPr/>
              <a:lstStyle/>
              <a:p>
                <a:r>
                  <a:rPr lang="en-US" dirty="0"/>
                  <a:t>G</a:t>
                </a:r>
                <a:r>
                  <a:rPr lang="en-KR" dirty="0"/>
                  <a:t>radient check</a:t>
                </a:r>
              </a:p>
              <a:p>
                <a:endParaRPr lang="en-KR" dirty="0"/>
              </a:p>
              <a:p>
                <a:endParaRPr lang="en-KR" dirty="0"/>
              </a:p>
              <a:p>
                <a:endParaRPr lang="en-KR" dirty="0"/>
              </a:p>
              <a:p>
                <a:endParaRPr lang="en-KR" dirty="0"/>
              </a:p>
              <a:p>
                <a:endParaRPr lang="en-KR" dirty="0"/>
              </a:p>
              <a:p>
                <a:endParaRPr lang="en-KR" dirty="0"/>
              </a:p>
              <a:p>
                <a:endParaRPr lang="en-KR" dirty="0"/>
              </a:p>
              <a:p>
                <a:endParaRPr lang="en-KR" dirty="0"/>
              </a:p>
              <a:p>
                <a:r>
                  <a:rPr lang="en-KR" dirty="0"/>
                  <a:t>위의 그림처럼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KR" dirty="0"/>
                  <a:t>+, </a:t>
                </a:r>
                <a14:m>
                  <m:oMath xmlns:m="http://schemas.openxmlformats.org/officeDocument/2006/math">
                    <m:r>
                      <a:rPr lang="en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KR" dirty="0"/>
                  <a:t>-들로부터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𝑔𝑟𝑎𝑑𝑎𝑝𝑝𝑟𝑜𝑥</m:t>
                    </m:r>
                  </m:oMath>
                </a14:m>
                <a:r>
                  <a:rPr lang="en-KR" dirty="0"/>
                  <a:t>를 계산해볼 수 있음</a:t>
                </a:r>
                <a:r>
                  <a:rPr lang="en-US" altLang="ko-KR" dirty="0"/>
                  <a:t>.</a:t>
                </a:r>
                <a:endParaRPr lang="en-KR" dirty="0"/>
              </a:p>
              <a:p>
                <a:r>
                  <a:rPr lang="en-KR" dirty="0"/>
                  <a:t>만약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𝑑𝑖𝑓𝑓𝑒𝑟𝑒𝑛𝑐𝑒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KR" dirty="0"/>
                  <a:t>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KR" dirty="0"/>
                  <a:t>보다 작으면 backward propagation과정에서 gradient를 잘 구한 것이라고 함</a:t>
                </a:r>
                <a:r>
                  <a:rPr lang="en-US" altLang="ko-KR" dirty="0"/>
                  <a:t>.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ko-KR" altLang="en-US" dirty="0"/>
                  <a:t>은 아주 작은 숫자이기 때문에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𝑑𝑖𝑓𝑓𝑒𝑟𝑒𝑛𝑐𝑒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의 허용치로서 일종의 기준 상수라고 생각됨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68EEA8-2C6D-13AA-77DF-0427E6D327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02323"/>
                <a:ext cx="10604864" cy="5174640"/>
              </a:xfrm>
              <a:blipFill>
                <a:blip r:embed="rId3"/>
                <a:stretch>
                  <a:fillRect l="-239" t="-7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256C3-B407-F693-C300-291C0A38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D2CAA-0BED-5A41-9E68-5D3DCBB315A0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2E48B-DA5F-284A-BF4A-9D9F0B9E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2EE99-8318-D274-B984-6A3A38FBF2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837"/>
          <a:stretch/>
        </p:blipFill>
        <p:spPr>
          <a:xfrm>
            <a:off x="838200" y="1002323"/>
            <a:ext cx="7772400" cy="29865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CB919A-031E-DAAB-2F91-77E02CDD25D0}"/>
                  </a:ext>
                </a:extLst>
              </p14:cNvPr>
              <p14:cNvContentPartPr/>
              <p14:nvPr/>
            </p14:nvContentPartPr>
            <p14:xfrm>
              <a:off x="1461240" y="2553480"/>
              <a:ext cx="1507320" cy="58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CB919A-031E-DAAB-2F91-77E02CDD25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240" y="2481480"/>
                <a:ext cx="1578960" cy="2023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2A9C96-1CB8-1BAF-BCEB-19DCF208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34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61435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0058-2E35-D9ED-8C41-D66F7198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03 : Gradient Checking - 1-Dimensional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68EEA8-2C6D-13AA-77DF-0427E6D327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14603"/>
                <a:ext cx="5257800" cy="2662359"/>
              </a:xfrm>
            </p:spPr>
            <p:txBody>
              <a:bodyPr/>
              <a:lstStyle/>
              <a:p>
                <a:r>
                  <a:rPr lang="en-KR" dirty="0"/>
                  <a:t>실수값 </a:t>
                </a:r>
                <a14:m>
                  <m:oMath xmlns:m="http://schemas.openxmlformats.org/officeDocument/2006/math">
                    <m:r>
                      <a:rPr lang="en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KR" dirty="0"/>
                  <a:t>만을 parameter로 갖고</a:t>
                </a:r>
                <a:r>
                  <a:rPr lang="en-US" altLang="ko-KR" dirty="0"/>
                  <a:t>, input</a:t>
                </a:r>
                <a:r>
                  <a:rPr lang="ko-KR" altLang="en-US" dirty="0"/>
                  <a:t>이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KR" dirty="0"/>
                  <a:t>인 어떤 model을 가정함</a:t>
                </a:r>
                <a:r>
                  <a:rPr lang="en-US" altLang="ko-KR" dirty="0"/>
                  <a:t>.</a:t>
                </a:r>
                <a:endParaRPr lang="en-KR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KR" dirty="0"/>
                  <a:t>를 cost function으로 가짐</a:t>
                </a:r>
                <a:r>
                  <a:rPr lang="en-US" altLang="ko-KR" dirty="0"/>
                  <a:t>.</a:t>
                </a:r>
              </a:p>
              <a:p>
                <a:r>
                  <a:rPr lang="en-US" dirty="0"/>
                  <a:t>이 </a:t>
                </a:r>
                <a:r>
                  <a:rPr lang="en-US" dirty="0" err="1"/>
                  <a:t>model의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dirty="0" err="1"/>
                  <a:t>는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KR" dirty="0"/>
                  <a:t>임</a:t>
                </a:r>
                <a:r>
                  <a:rPr lang="en-US" altLang="ko-KR" dirty="0"/>
                  <a:t>.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dirty="0" err="1"/>
                  <a:t>는</a:t>
                </a:r>
                <a:r>
                  <a:rPr lang="en-US" dirty="0"/>
                  <a:t> </a:t>
                </a:r>
                <a:r>
                  <a:rPr lang="en-US" dirty="0" err="1"/>
                  <a:t>아래와</a:t>
                </a:r>
                <a:r>
                  <a:rPr lang="en-US" dirty="0"/>
                  <a:t> </a:t>
                </a:r>
                <a:r>
                  <a:rPr lang="en-US" dirty="0" err="1"/>
                  <a:t>같이</a:t>
                </a:r>
                <a:r>
                  <a:rPr lang="en-US" dirty="0"/>
                  <a:t> </a:t>
                </a:r>
                <a:r>
                  <a:rPr lang="en-US" dirty="0" err="1"/>
                  <a:t>표현할</a:t>
                </a:r>
                <a:r>
                  <a:rPr lang="en-US" dirty="0"/>
                  <a:t> </a:t>
                </a:r>
                <a:r>
                  <a:rPr lang="en-US" dirty="0" err="1"/>
                  <a:t>수도</a:t>
                </a:r>
                <a:r>
                  <a:rPr lang="en-US" dirty="0"/>
                  <a:t> </a:t>
                </a:r>
                <a:r>
                  <a:rPr lang="en-US" dirty="0" err="1"/>
                  <a:t>있음</a:t>
                </a:r>
                <a:r>
                  <a:rPr lang="en-US" altLang="ko-KR" dirty="0"/>
                  <a:t>.</a:t>
                </a:r>
                <a:endParaRPr lang="en-KR" dirty="0"/>
              </a:p>
              <a:p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68EEA8-2C6D-13AA-77DF-0427E6D327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14603"/>
                <a:ext cx="5257800" cy="2662359"/>
              </a:xfrm>
              <a:blipFill>
                <a:blip r:embed="rId2"/>
                <a:stretch>
                  <a:fillRect l="-723" t="-142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256C3-B407-F693-C300-291C0A38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A2C44-4E41-8542-AD86-154A616B249A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2E48B-DA5F-284A-BF4A-9D9F0B9E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5C13B2-3AFD-7A80-8108-5BACD0D0A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5" t="17058" r="15887" b="38650"/>
          <a:stretch/>
        </p:blipFill>
        <p:spPr>
          <a:xfrm>
            <a:off x="1194612" y="5356088"/>
            <a:ext cx="3002919" cy="691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A23736-EE9A-7661-A88C-0774044CA4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24" t="21928" r="8222" b="14615"/>
          <a:stretch/>
        </p:blipFill>
        <p:spPr>
          <a:xfrm>
            <a:off x="6844291" y="1593350"/>
            <a:ext cx="1855571" cy="28531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08538-CF90-17F6-331E-C565E9693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002324"/>
            <a:ext cx="5257800" cy="233289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1F2EEA8-1301-B96E-76E6-0DABBB80D4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6607" y="994454"/>
                <a:ext cx="4861111" cy="51825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(~)</m:t>
                        </m:r>
                      </m:e>
                    </m:func>
                  </m:oMath>
                </a14:m>
                <a:r>
                  <a:rPr lang="en-KR" dirty="0"/>
                  <a:t>을 전제로 기울기의 근사치를 구함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KR" dirty="0"/>
                  <a:t>이 값을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𝑔𝑟𝑎𝑑𝑎𝑝𝑝𝑟𝑜𝑥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KR" dirty="0"/>
                  <a:t>라고 칭함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𝑑𝑖𝑓𝑓𝑒𝑟𝑒𝑛𝑐𝑒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KR" dirty="0"/>
                  <a:t>는 다음으로 정의함</a:t>
                </a:r>
                <a:r>
                  <a:rPr lang="en-US" altLang="ko-KR" dirty="0"/>
                  <a:t>.</a:t>
                </a:r>
              </a:p>
              <a:p>
                <a:endParaRPr lang="en-US" dirty="0"/>
              </a:p>
              <a:p>
                <a:r>
                  <a:rPr lang="en-KR" dirty="0"/>
                  <a:t>계산된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𝑑𝑖𝑓𝑓𝑒𝑟𝑒𝑛𝑐𝑒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KR" dirty="0"/>
                  <a:t>는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에 근사함</a:t>
                </a:r>
                <a:r>
                  <a:rPr lang="en-US" altLang="ko-KR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1F2EEA8-1301-B96E-76E6-0DABBB80D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607" y="994454"/>
                <a:ext cx="4861111" cy="5182508"/>
              </a:xfrm>
              <a:prstGeom prst="rect">
                <a:avLst/>
              </a:prstGeom>
              <a:blipFill>
                <a:blip r:embed="rId6"/>
                <a:stretch>
                  <a:fillRect l="-521" t="-97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B27CEA8-31CE-171D-6980-00F8246BE0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03" t="22300" r="23754" b="34578"/>
          <a:stretch/>
        </p:blipFill>
        <p:spPr>
          <a:xfrm>
            <a:off x="6844290" y="5750413"/>
            <a:ext cx="1723202" cy="537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80E372-9F5D-1A1B-55E2-E7D4AEECFB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014"/>
          <a:stretch/>
        </p:blipFill>
        <p:spPr>
          <a:xfrm>
            <a:off x="6844290" y="5055677"/>
            <a:ext cx="2378087" cy="3541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F36FB4-0F0C-1E68-3022-5E5AA342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35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16886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0058-2E35-D9ED-8C41-D66F7198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03 : Gradient Checking - 1-Dimensional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8EEA8-2C6D-13AA-77DF-0427E6D32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KR" dirty="0"/>
              <a:t>orward propagation (이전 Model들과 동일</a:t>
            </a:r>
            <a:r>
              <a:rPr lang="en-US" altLang="ko-KR" dirty="0"/>
              <a:t>)</a:t>
            </a:r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r>
              <a:rPr lang="en-US" dirty="0"/>
              <a:t>B</a:t>
            </a:r>
            <a:r>
              <a:rPr lang="en-KR" dirty="0"/>
              <a:t>ackward propagation (이전 Model들과 동일</a:t>
            </a:r>
            <a:r>
              <a:rPr lang="en-US" altLang="ko-KR" dirty="0"/>
              <a:t>)</a:t>
            </a:r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256C3-B407-F693-C300-291C0A38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9D7AB-8DD8-164E-B518-ED4B9972A77D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2E48B-DA5F-284A-BF4A-9D9F0B9E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0E0A97-EFC8-CFCA-D0B5-C8A194C1B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522" y="1388811"/>
            <a:ext cx="5889171" cy="2335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D9396D-8BF9-D113-009E-DB3B0C168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522" y="4122268"/>
            <a:ext cx="3915806" cy="22470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58F1D-7C06-8F6A-E78D-57E8FFFD4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36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458724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0058-2E35-D9ED-8C41-D66F7198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03 : Gradient Checking - 1-Dimensional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8EEA8-2C6D-13AA-77DF-0427E6D32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실제</a:t>
            </a:r>
            <a:r>
              <a:rPr lang="en-US" dirty="0"/>
              <a:t> </a:t>
            </a:r>
            <a:r>
              <a:rPr lang="en-US" dirty="0" err="1"/>
              <a:t>구현</a:t>
            </a:r>
            <a:r>
              <a:rPr lang="en-US" dirty="0"/>
              <a:t> </a:t>
            </a:r>
            <a:r>
              <a:rPr lang="en-US" dirty="0" err="1"/>
              <a:t>및</a:t>
            </a:r>
            <a:r>
              <a:rPr lang="en-US" altLang="ko-KR" dirty="0"/>
              <a:t> </a:t>
            </a:r>
            <a:r>
              <a:rPr lang="ko-KR" altLang="en-US" dirty="0"/>
              <a:t>실행결과</a:t>
            </a:r>
            <a:r>
              <a:rPr lang="en-US" altLang="ko-KR" dirty="0"/>
              <a:t>.</a:t>
            </a:r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256C3-B407-F693-C300-291C0A38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E905-D754-FF44-8BC4-046545256666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2E48B-DA5F-284A-BF4A-9D9F0B9E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58045-A939-064C-9754-28625EF8B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925"/>
          <a:stretch/>
        </p:blipFill>
        <p:spPr>
          <a:xfrm>
            <a:off x="1145177" y="5297231"/>
            <a:ext cx="6149604" cy="6073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D42A58-13E9-0798-E29D-140C22C89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77" y="1342135"/>
            <a:ext cx="6152653" cy="388300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D0FB8096-B88C-9537-3AA2-4F0DFACB65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80102" y="1002322"/>
                <a:ext cx="3973698" cy="52454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/>
                  <a:t>코드에서는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1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(~)</m:t>
                        </m:r>
                      </m:e>
                    </m:func>
                  </m:oMath>
                </a14:m>
                <a:r>
                  <a:rPr lang="en-KR" sz="1400" dirty="0"/>
                  <a:t>을 구현할 수 없으므로</a:t>
                </a:r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1400" b="1" dirty="0"/>
                  <a:t>=epsilon=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ko-KR" sz="14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1" i="1" dirty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  <m:r>
                      <a:rPr lang="en-US" altLang="ko-KR" sz="1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로 </a:t>
                </a:r>
                <a:r>
                  <a:rPr lang="en-US" sz="1400" dirty="0" err="1"/>
                  <a:t>정의함</a:t>
                </a:r>
                <a:r>
                  <a:rPr lang="en-US" altLang="ko-KR" sz="1400" dirty="0"/>
                  <a:t>.</a:t>
                </a:r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𝑑𝑖𝑓𝑓𝑒𝑟𝑒𝑛𝑐𝑒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KR" sz="1400" dirty="0"/>
                  <a:t>이면 gradient 계산에 자신을 가져도 된다고 강의에서 말함</a:t>
                </a:r>
                <a:r>
                  <a:rPr lang="en-US" altLang="ko-KR" sz="1400" dirty="0"/>
                  <a:t>.</a:t>
                </a:r>
                <a:r>
                  <a:rPr lang="en-KR" sz="1400" dirty="0"/>
                  <a:t> </a:t>
                </a:r>
              </a:p>
              <a:p>
                <a:pPr lvl="1"/>
                <a:r>
                  <a:rPr lang="en-KR" sz="1200" dirty="0"/>
                  <a:t>용인 불가능한 Threshold </a:t>
                </a:r>
                <a:r>
                  <a:rPr lang="en-US" altLang="ko-KR" sz="1200" dirty="0"/>
                  <a:t>=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ko-KR" alt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altLang="ko-KR" sz="1200" dirty="0"/>
                  <a:t>.</a:t>
                </a:r>
              </a:p>
              <a:p>
                <a:pPr lvl="1"/>
                <a:endParaRPr lang="en-US" altLang="ko-KR" sz="1200" dirty="0"/>
              </a:p>
              <a:p>
                <a:pPr lvl="1"/>
                <a:endParaRPr lang="en-US" altLang="ko-KR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𝑑𝑖𝑓𝑓𝑒𝑟𝑒𝑛𝑐𝑒</m:t>
                    </m:r>
                  </m:oMath>
                </a14:m>
                <a:r>
                  <a:rPr lang="en-US" sz="1200" dirty="0"/>
                  <a:t>가 </a:t>
                </a:r>
                <a:r>
                  <a:rPr lang="en-US" sz="1200" dirty="0" err="1"/>
                  <a:t>이보다</a:t>
                </a:r>
                <a:r>
                  <a:rPr lang="en-US" sz="1200" dirty="0"/>
                  <a:t> </a:t>
                </a:r>
                <a:r>
                  <a:rPr lang="en-US" sz="1200" dirty="0" err="1"/>
                  <a:t>크면</a:t>
                </a:r>
                <a:r>
                  <a:rPr lang="en-US" altLang="ko-KR" sz="1200" dirty="0"/>
                  <a:t>,</a:t>
                </a:r>
                <a:r>
                  <a:rPr lang="en-US" sz="1200" dirty="0"/>
                  <a:t> gradient </a:t>
                </a:r>
                <a:r>
                  <a:rPr lang="en-US" sz="1200" dirty="0" err="1"/>
                  <a:t>계산에</a:t>
                </a:r>
                <a:r>
                  <a:rPr lang="en-US" sz="1200" dirty="0"/>
                  <a:t> </a:t>
                </a:r>
                <a:r>
                  <a:rPr lang="en-US" sz="1200" dirty="0" err="1"/>
                  <a:t>실수가</a:t>
                </a:r>
                <a:r>
                  <a:rPr lang="en-US" sz="1200" dirty="0"/>
                  <a:t> </a:t>
                </a:r>
                <a:r>
                  <a:rPr lang="en-US" sz="1200" dirty="0" err="1"/>
                  <a:t>있을</a:t>
                </a:r>
                <a:r>
                  <a:rPr lang="en-US" sz="1200" dirty="0"/>
                  <a:t> </a:t>
                </a:r>
                <a:r>
                  <a:rPr lang="en-US" sz="1200" dirty="0" err="1"/>
                  <a:t>수</a:t>
                </a:r>
                <a:r>
                  <a:rPr lang="en-US" sz="1200" dirty="0"/>
                  <a:t> </a:t>
                </a:r>
                <a:r>
                  <a:rPr lang="en-US" sz="1200" dirty="0" err="1"/>
                  <a:t>있음</a:t>
                </a:r>
                <a:r>
                  <a:rPr lang="en-US" altLang="ko-KR" sz="1200" dirty="0"/>
                  <a:t>.</a:t>
                </a:r>
              </a:p>
              <a:p>
                <a:pPr lvl="1"/>
                <a:endParaRPr lang="en-US" sz="1200" dirty="0"/>
              </a:p>
              <a:p>
                <a:r>
                  <a:rPr lang="ko-KR" altLang="en-US" sz="1400" dirty="0"/>
                  <a:t>계산 결과 </a:t>
                </a:r>
                <a:r>
                  <a:rPr lang="en-US" altLang="ko-KR" sz="1400" dirty="0"/>
                  <a:t>7.8140…e-11</a:t>
                </a:r>
                <a:r>
                  <a:rPr lang="ko-KR" altLang="en-US" sz="1400" dirty="0"/>
                  <a:t>이 나왔으므로</a:t>
                </a:r>
                <a:r>
                  <a:rPr lang="en-US" altLang="ko-KR" sz="1400" dirty="0"/>
                  <a:t>, </a:t>
                </a:r>
                <a:r>
                  <a:rPr lang="ko-KR" altLang="en-US" sz="1400" b="1" dirty="0"/>
                  <a:t>신뢰도가 높은 </a:t>
                </a:r>
                <a:r>
                  <a:rPr lang="en-US" altLang="ko-KR" sz="1400" b="1" dirty="0"/>
                  <a:t>gradient </a:t>
                </a:r>
                <a:r>
                  <a:rPr lang="ko-KR" altLang="en-US" sz="1400" b="1" dirty="0"/>
                  <a:t>계산이라고 볼 수 있음</a:t>
                </a:r>
                <a:r>
                  <a:rPr lang="en-US" altLang="ko-KR" sz="1400" b="1" dirty="0"/>
                  <a:t>.</a:t>
                </a:r>
              </a:p>
              <a:p>
                <a:endParaRPr lang="en-KR" sz="1400" dirty="0"/>
              </a:p>
              <a:p>
                <a:pPr marL="0" indent="0">
                  <a:buNone/>
                </a:pPr>
                <a:endParaRPr lang="en-KR" sz="1400" dirty="0"/>
              </a:p>
              <a:p>
                <a:endParaRPr lang="en-KR" sz="14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D0FB8096-B88C-9537-3AA2-4F0DFACB6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102" y="1002322"/>
                <a:ext cx="3973698" cy="5245439"/>
              </a:xfrm>
              <a:prstGeom prst="rect">
                <a:avLst/>
              </a:prstGeom>
              <a:blipFill>
                <a:blip r:embed="rId5"/>
                <a:stretch>
                  <a:fillRect l="-637" t="-72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DB1313A-6E77-4064-BDA3-7E470AD2F00B}"/>
                  </a:ext>
                </a:extLst>
              </p14:cNvPr>
              <p14:cNvContentPartPr/>
              <p14:nvPr/>
            </p14:nvContentPartPr>
            <p14:xfrm>
              <a:off x="2669400" y="1383840"/>
              <a:ext cx="638280" cy="34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DB1313A-6E77-4064-BDA3-7E470AD2F0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33400" y="1311840"/>
                <a:ext cx="709920" cy="1785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DB6A683-CC0D-A7BE-F50B-8ACBBB58C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177" y="5976666"/>
            <a:ext cx="6149604" cy="2710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2AA170-84BF-F74B-F9EF-293902CC5A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00" y="2338860"/>
            <a:ext cx="3038479" cy="1342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96D158B-CAA5-1AD7-8C69-539319AE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37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56571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0058-2E35-D9ED-8C41-D66F7198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03 : Gradient Checking - N-Dimensional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8EEA8-2C6D-13AA-77DF-0427E6D32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323"/>
            <a:ext cx="8792910" cy="5174640"/>
          </a:xfrm>
        </p:spPr>
        <p:txBody>
          <a:bodyPr/>
          <a:lstStyle/>
          <a:p>
            <a:r>
              <a:rPr lang="en-US" dirty="0"/>
              <a:t>N-Dimensional</a:t>
            </a:r>
          </a:p>
          <a:p>
            <a:pPr lvl="1"/>
            <a:r>
              <a:rPr lang="en-US" dirty="0" err="1"/>
              <a:t>이번에는</a:t>
            </a:r>
            <a:r>
              <a:rPr lang="en-US" dirty="0"/>
              <a:t> </a:t>
            </a:r>
            <a:r>
              <a:rPr lang="en-US" dirty="0" err="1"/>
              <a:t>앞의</a:t>
            </a:r>
            <a:r>
              <a:rPr lang="en-US" dirty="0"/>
              <a:t> </a:t>
            </a:r>
            <a:r>
              <a:rPr lang="en-US" dirty="0" err="1"/>
              <a:t>공식을</a:t>
            </a:r>
            <a:r>
              <a:rPr lang="en-US" dirty="0"/>
              <a:t> </a:t>
            </a:r>
            <a:r>
              <a:rPr lang="en-US" dirty="0" err="1"/>
              <a:t>발전시켜</a:t>
            </a:r>
            <a:r>
              <a:rPr lang="en-US" altLang="ko-KR" dirty="0"/>
              <a:t>, </a:t>
            </a:r>
            <a:r>
              <a:rPr lang="ko-KR" altLang="en-US" dirty="0"/>
              <a:t>다차원에서 적용시켜 볼 것임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256C3-B407-F693-C300-291C0A38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C730F-6AC1-094B-B361-F6317EC12EB0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2E48B-DA5F-284A-BF4A-9D9F0B9E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AB77AC-890D-D197-7A59-B146A2E4F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094" y="1916040"/>
            <a:ext cx="5705602" cy="3668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67B92E-2B45-4A33-A59B-A7CE9EA6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38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762580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0058-2E35-D9ED-8C41-D66F7198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03 : Gradient Checking - N-Dimensional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8EEA8-2C6D-13AA-77DF-0427E6D32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KR" dirty="0"/>
              <a:t>orward propagation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256C3-B407-F693-C300-291C0A38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30730-96BC-FA4C-8538-07656D5AC338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2E48B-DA5F-284A-BF4A-9D9F0B9E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8BD7E-1E1D-8BCC-7078-A2F598630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1323703"/>
            <a:ext cx="4383240" cy="40433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2C584C-00CC-AD00-248D-19461438CB67}"/>
              </a:ext>
            </a:extLst>
          </p:cNvPr>
          <p:cNvSpPr txBox="1">
            <a:spLocks/>
          </p:cNvSpPr>
          <p:nvPr/>
        </p:nvSpPr>
        <p:spPr>
          <a:xfrm>
            <a:off x="6096000" y="1002323"/>
            <a:ext cx="5257800" cy="5174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</a:t>
            </a:r>
            <a:r>
              <a:rPr lang="en-KR" dirty="0"/>
              <a:t>ackward propagation</a:t>
            </a:r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두 propagation은 기존의 Model들과 동일함</a:t>
            </a:r>
            <a:r>
              <a:rPr lang="en-US" altLang="ko-KR" dirty="0"/>
              <a:t>.</a:t>
            </a:r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1A29ED-6080-C905-D1AD-849660FA6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693" y="1323703"/>
            <a:ext cx="4936107" cy="3805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452465B-BD12-0AC4-D422-668DCD8E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39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584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193A-BCF0-0420-80BA-CD336BD7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Assignment 01 : Initialization - </a:t>
            </a:r>
            <a:r>
              <a:rPr lang="en-US" dirty="0"/>
              <a:t>Packages</a:t>
            </a:r>
            <a:endParaRPr lang="en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44B6D-582F-EF11-82C3-2F1941E21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2323"/>
                <a:ext cx="5317067" cy="5174640"/>
              </a:xfrm>
            </p:spPr>
            <p:txBody>
              <a:bodyPr/>
              <a:lstStyle/>
              <a:p>
                <a:r>
                  <a:rPr lang="en-US" dirty="0"/>
                  <a:t>plot_decision_boundary </a:t>
                </a:r>
                <a:r>
                  <a:rPr lang="en-US" dirty="0" err="1"/>
                  <a:t>가</a:t>
                </a:r>
                <a:r>
                  <a:rPr lang="en-US" dirty="0"/>
                  <a:t> </a:t>
                </a:r>
                <a:r>
                  <a:rPr lang="en-US" dirty="0" err="1"/>
                  <a:t>무엇인가</a:t>
                </a:r>
                <a:r>
                  <a:rPr lang="en-US" altLang="ko-KR" dirty="0"/>
                  <a:t>?</a:t>
                </a:r>
              </a:p>
              <a:p>
                <a:pPr lvl="1"/>
                <a:r>
                  <a:rPr lang="en-US" altLang="ko-KR" dirty="0"/>
                  <a:t>input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parameters : </a:t>
                </a:r>
              </a:p>
              <a:p>
                <a:pPr lvl="1"/>
                <a:endParaRPr lang="en-US" altLang="ko-KR" dirty="0"/>
              </a:p>
              <a:p>
                <a:pPr lvl="2"/>
                <a:r>
                  <a:rPr lang="en-US" altLang="ko-KR" dirty="0"/>
                  <a:t>Prediction</a:t>
                </a:r>
                <a:r>
                  <a:rPr lang="ko-KR" altLang="en-US" dirty="0"/>
                  <a:t> 결과 </a:t>
                </a:r>
                <a:r>
                  <a:rPr lang="en-US" altLang="ko-KR" dirty="0"/>
                  <a:t>(lambda</a:t>
                </a:r>
                <a:r>
                  <a:rPr lang="ko-KR" altLang="en-US" dirty="0"/>
                  <a:t>식</a:t>
                </a:r>
                <a:r>
                  <a:rPr lang="en-US" altLang="ko-KR" dirty="0"/>
                  <a:t>)</a:t>
                </a:r>
              </a:p>
              <a:p>
                <a:pPr lvl="2"/>
                <a:r>
                  <a:rPr lang="en-US" altLang="ko-KR" dirty="0" err="1"/>
                  <a:t>Train_X</a:t>
                </a:r>
                <a:endParaRPr lang="en-US" altLang="ko-KR" dirty="0"/>
              </a:p>
              <a:p>
                <a:pPr lvl="2"/>
                <a:r>
                  <a:rPr lang="en-US" altLang="ko-KR" dirty="0" err="1"/>
                  <a:t>Train_Y</a:t>
                </a:r>
                <a:endParaRPr lang="en-US" altLang="ko-KR" dirty="0"/>
              </a:p>
              <a:p>
                <a:pPr lvl="1"/>
                <a:r>
                  <a:rPr lang="en-US" dirty="0"/>
                  <a:t>Output :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/>
                  <a:t>해당</a:t>
                </a:r>
                <a:r>
                  <a:rPr lang="en-US" dirty="0"/>
                  <a:t> </a:t>
                </a:r>
                <a:r>
                  <a:rPr lang="en-US" dirty="0" err="1"/>
                  <a:t>function은</a:t>
                </a:r>
                <a:r>
                  <a:rPr lang="en-US" dirty="0"/>
                  <a:t> input 중 train_X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err="1"/>
                  <a:t>의</a:t>
                </a:r>
                <a:r>
                  <a:rPr lang="en-US" dirty="0"/>
                  <a:t> </a:t>
                </a:r>
                <a:r>
                  <a:rPr lang="en-US" dirty="0" err="1"/>
                  <a:t>범위보다</a:t>
                </a:r>
                <a:r>
                  <a:rPr lang="en-US" dirty="0"/>
                  <a:t> </a:t>
                </a:r>
                <a:r>
                  <a:rPr lang="en-US" dirty="0" err="1"/>
                  <a:t>조금</a:t>
                </a:r>
                <a:r>
                  <a:rPr lang="en-US" dirty="0"/>
                  <a:t> </a:t>
                </a:r>
                <a:r>
                  <a:rPr lang="en-US" dirty="0" err="1"/>
                  <a:t>더</a:t>
                </a:r>
                <a:r>
                  <a:rPr lang="en-US" dirty="0"/>
                  <a:t> </a:t>
                </a:r>
                <a:r>
                  <a:rPr lang="en-US" dirty="0" err="1"/>
                  <a:t>큰</a:t>
                </a:r>
                <a:r>
                  <a:rPr lang="en-US" dirty="0"/>
                  <a:t> </a:t>
                </a:r>
                <a:r>
                  <a:rPr lang="en-US" dirty="0" err="1"/>
                  <a:t>영역에</a:t>
                </a:r>
                <a:r>
                  <a:rPr lang="en-US" dirty="0"/>
                  <a:t> </a:t>
                </a:r>
                <a:r>
                  <a:rPr lang="en-US" dirty="0" err="1"/>
                  <a:t>대해</a:t>
                </a:r>
                <a:r>
                  <a:rPr lang="en-US" altLang="ko-KR" dirty="0"/>
                  <a:t>, 0.01 </a:t>
                </a:r>
                <a:r>
                  <a:rPr lang="ko-KR" altLang="en-US" dirty="0"/>
                  <a:t>간격으로 모든 점마다 </a:t>
                </a:r>
                <a:r>
                  <a:rPr lang="en-US" altLang="ko-KR" dirty="0"/>
                  <a:t>model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prediction</a:t>
                </a:r>
                <a:r>
                  <a:rPr lang="ko-KR" altLang="en-US" dirty="0"/>
                  <a:t>을 한 뒤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 결과를 시각화 한 것</a:t>
                </a:r>
                <a:r>
                  <a:rPr lang="en-US" altLang="ko-KR" dirty="0"/>
                  <a:t>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/>
                  <a:t>주어진</a:t>
                </a:r>
                <a:r>
                  <a:rPr lang="en-US" dirty="0"/>
                  <a:t> dataset </a:t>
                </a:r>
                <a:r>
                  <a:rPr lang="en-US" dirty="0" err="1"/>
                  <a:t>이외의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에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서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model이</a:t>
                </a:r>
                <a:r>
                  <a:rPr lang="en-US" dirty="0"/>
                  <a:t> </a:t>
                </a:r>
                <a:r>
                  <a:rPr lang="en-US" dirty="0" err="1"/>
                  <a:t>어떻게</a:t>
                </a:r>
                <a:r>
                  <a:rPr lang="en-US" dirty="0"/>
                  <a:t> prediction </a:t>
                </a:r>
                <a:r>
                  <a:rPr lang="en-US" dirty="0" err="1"/>
                  <a:t>할지</a:t>
                </a:r>
                <a:r>
                  <a:rPr lang="en-US" dirty="0"/>
                  <a:t> </a:t>
                </a:r>
                <a:r>
                  <a:rPr lang="en-US" dirty="0" err="1"/>
                  <a:t>알</a:t>
                </a:r>
                <a:r>
                  <a:rPr lang="en-US" dirty="0"/>
                  <a:t> </a:t>
                </a:r>
                <a:r>
                  <a:rPr lang="en-US" dirty="0" err="1"/>
                  <a:t>수</a:t>
                </a:r>
                <a:r>
                  <a:rPr lang="en-US" dirty="0"/>
                  <a:t> </a:t>
                </a:r>
                <a:r>
                  <a:rPr lang="en-US" dirty="0" err="1"/>
                  <a:t>있음</a:t>
                </a:r>
                <a:r>
                  <a:rPr lang="en-US" altLang="ko-KR" dirty="0"/>
                  <a:t>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K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44B6D-582F-EF11-82C3-2F1941E21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2323"/>
                <a:ext cx="5317067" cy="5174640"/>
              </a:xfrm>
              <a:blipFill>
                <a:blip r:embed="rId3"/>
                <a:stretch>
                  <a:fillRect l="-716" t="-7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FDBFF-8C18-B79F-0132-C63D858A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A8A2F-8D09-7C42-95DE-7599A931E175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57A3-7F4C-E326-7B5E-3514E133A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F53D3B-9E30-61E3-BC81-561E9CB7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33" y="3872658"/>
            <a:ext cx="4549567" cy="2483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9FDE2-0052-A082-EE73-66C93D435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509" y="1085676"/>
            <a:ext cx="4563291" cy="2607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73023-D033-10FA-5C8D-2F711B4801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0769"/>
          <a:stretch/>
        </p:blipFill>
        <p:spPr>
          <a:xfrm>
            <a:off x="1627009" y="1599995"/>
            <a:ext cx="4298249" cy="17943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6FE1CF-F440-2E71-D0BD-2FD34FF7D7EA}"/>
                  </a:ext>
                </a:extLst>
              </p14:cNvPr>
              <p14:cNvContentPartPr/>
              <p14:nvPr/>
            </p14:nvContentPartPr>
            <p14:xfrm>
              <a:off x="8321253" y="3949493"/>
              <a:ext cx="300240" cy="16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6FE1CF-F440-2E71-D0BD-2FD34FF7D7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85253" y="3877853"/>
                <a:ext cx="371880" cy="1602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918FA37-F3ED-0ED0-059C-B40E1187B9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7009" y="2830675"/>
            <a:ext cx="2544774" cy="1517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8D6E060-BE4F-E68D-B568-BF0086F18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4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054456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0058-2E35-D9ED-8C41-D66F7198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03 : Gradient Checking - N-Dimensional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68EEA8-2C6D-13AA-77DF-0427E6D327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KR" dirty="0"/>
                  <a:t>N-Dimensional에서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𝑑𝑖𝑓𝑓𝑒𝑟𝑒𝑛𝑐𝑒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를</a:t>
                </a:r>
                <a:r>
                  <a:rPr lang="en-US" dirty="0"/>
                  <a:t> </a:t>
                </a:r>
                <a:r>
                  <a:rPr lang="en-US" dirty="0" err="1"/>
                  <a:t>구하는</a:t>
                </a:r>
                <a:r>
                  <a:rPr lang="en-US" dirty="0"/>
                  <a:t> </a:t>
                </a:r>
                <a:r>
                  <a:rPr lang="en-US" dirty="0" err="1"/>
                  <a:t>방법</a:t>
                </a:r>
                <a:r>
                  <a:rPr lang="en-US" dirty="0"/>
                  <a:t> </a:t>
                </a:r>
                <a:r>
                  <a:rPr lang="en-US" altLang="ko-KR" dirty="0"/>
                  <a:t>: </a:t>
                </a:r>
              </a:p>
              <a:p>
                <a:pPr lvl="1"/>
                <a:r>
                  <a:rPr lang="ko-KR" altLang="en-US" dirty="0"/>
                  <a:t>기존과 동일하게 </a:t>
                </a:r>
                <a:r>
                  <a:rPr lang="en-US" altLang="ko-KR" dirty="0"/>
                  <a:t>parameters</a:t>
                </a:r>
                <a:r>
                  <a:rPr lang="ko-KR" altLang="en-US" dirty="0"/>
                  <a:t>에 대해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dirty="0"/>
                  <a:t>을 이용해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𝑔𝑟𝑎𝑑𝑎𝑝𝑝𝑟𝑜𝑥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구할 것임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다만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이전에는 </a:t>
                </a:r>
                <a14:m>
                  <m:oMath xmlns:m="http://schemas.openxmlformats.org/officeDocument/2006/math">
                    <m:r>
                      <a:rPr lang="en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scalar</a:t>
                </a:r>
                <a:r>
                  <a:rPr lang="ko-KR" altLang="en-US" dirty="0"/>
                  <a:t>였는데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이번엔 </a:t>
                </a:r>
                <a:r>
                  <a:rPr lang="en-US" altLang="ko-KR" dirty="0"/>
                  <a:t>parameters</a:t>
                </a:r>
                <a:r>
                  <a:rPr lang="ko-KR" altLang="en-US" dirty="0"/>
                  <a:t>들임</a:t>
                </a:r>
                <a:r>
                  <a:rPr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정의하기 위해</a:t>
                </a:r>
                <a:r>
                  <a:rPr lang="en-US" altLang="ko-KR" dirty="0"/>
                  <a:t>, dictionary </a:t>
                </a:r>
                <a:r>
                  <a:rPr lang="ko-KR" altLang="en-US" dirty="0"/>
                  <a:t>형태의 </a:t>
                </a:r>
                <a:r>
                  <a:rPr lang="en-US" altLang="ko-KR" dirty="0"/>
                  <a:t>parameters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</a:t>
                </a:r>
                <a:r>
                  <a:rPr lang="en-US" altLang="ko-KR" b="1" dirty="0"/>
                  <a:t>values</a:t>
                </a:r>
                <a:r>
                  <a:rPr lang="ko-KR" altLang="en-US" dirty="0"/>
                  <a:t>로 재정의함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KR" dirty="0"/>
              </a:p>
              <a:p>
                <a:endParaRPr lang="en-KR" dirty="0"/>
              </a:p>
              <a:p>
                <a:endParaRPr lang="en-KR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KR" dirty="0"/>
                  <a:t>, 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b="0" dirty="0" err="1"/>
                  <a:t>를</a:t>
                </a:r>
                <a:r>
                  <a:rPr lang="en-US" b="0" dirty="0"/>
                  <a:t> 각각 flatten() </a:t>
                </a:r>
                <a:r>
                  <a:rPr lang="en-US" b="0" dirty="0" err="1"/>
                  <a:t>적용한</a:t>
                </a:r>
                <a:r>
                  <a:rPr lang="en-US" b="0" dirty="0"/>
                  <a:t> </a:t>
                </a:r>
                <a:r>
                  <a:rPr lang="en-US" b="0" dirty="0" err="1"/>
                  <a:t>뒤</a:t>
                </a:r>
                <a:r>
                  <a:rPr lang="en-US" b="0" dirty="0"/>
                  <a:t> </a:t>
                </a:r>
                <a:r>
                  <a:rPr lang="en-US" b="0" dirty="0" err="1"/>
                  <a:t>이어붙임</a:t>
                </a:r>
                <a:r>
                  <a:rPr lang="en-US" altLang="ko-KR" b="0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K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KR" b="1" dirty="0"/>
                  <a:t> </a:t>
                </a:r>
                <a:r>
                  <a:rPr lang="en-US" altLang="ko-KR" b="1" dirty="0"/>
                  <a:t>== values == just vector</a:t>
                </a:r>
                <a:r>
                  <a:rPr lang="en-US" altLang="ko-KR" dirty="0"/>
                  <a:t>!</a:t>
                </a:r>
              </a:p>
              <a:p>
                <a:pPr lvl="2"/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68EEA8-2C6D-13AA-77DF-0427E6D327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3" t="-733" r="-48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256C3-B407-F693-C300-291C0A38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7BBAF-75C2-3149-AD8D-667C82238C88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2E48B-DA5F-284A-BF4A-9D9F0B9E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ADE06F-11C3-1FD6-C231-BE842F924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587" y="1002323"/>
            <a:ext cx="4977213" cy="9425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ECD825-EC8B-57B9-5FD1-722AB53E4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701" y="4709789"/>
            <a:ext cx="4993099" cy="15568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2F7A7A-4032-4917-BD5C-EA0B6BD4A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587" y="2148211"/>
            <a:ext cx="4032600" cy="24220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B34C7E-DD5F-E188-D9DD-0F90882BB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875" y="3286864"/>
            <a:ext cx="3705400" cy="43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4CDEAE-9DC1-CFA2-E3C7-4C96C0E70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8875" y="2775171"/>
            <a:ext cx="3925050" cy="42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E101F-0377-7AD6-228F-8CAA08A5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40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449811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0058-2E35-D9ED-8C41-D66F7198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03 : Gradient Checking - N-Dimensional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68EEA8-2C6D-13AA-77DF-0427E6D327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1400" dirty="0"/>
                  <a:t>재정의한 </a:t>
                </a:r>
                <a14:m>
                  <m:oMath xmlns:m="http://schemas.openxmlformats.org/officeDocument/2006/math">
                    <m:r>
                      <a:rPr lang="en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 err="1"/>
                  <a:t>를</a:t>
                </a:r>
                <a:r>
                  <a:rPr lang="ko-KR" altLang="en-US" sz="1400" dirty="0"/>
                  <a:t> 이용해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𝑑𝑖𝑓𝑓𝑒𝑟𝑒𝑛𝑐𝑒</m:t>
                    </m:r>
                  </m:oMath>
                </a14:m>
                <a:r>
                  <a:rPr lang="ko-KR" altLang="en-US" sz="1400" dirty="0" err="1"/>
                  <a:t>를</a:t>
                </a:r>
                <a:r>
                  <a:rPr lang="ko-KR" altLang="en-US" sz="1400" dirty="0"/>
                  <a:t> 구하는 코드 </a:t>
                </a:r>
                <a:r>
                  <a:rPr lang="en-US" altLang="ko-KR" sz="1400" dirty="0"/>
                  <a:t>: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ko-KR" altLang="en-US" sz="1200" dirty="0"/>
                  <a:t>모든 </a:t>
                </a:r>
                <a:r>
                  <a:rPr lang="en-US" altLang="ko-KR" sz="1200" dirty="0"/>
                  <a:t>parameters</a:t>
                </a:r>
                <a:r>
                  <a:rPr lang="ko-KR" altLang="en-US" sz="1200" dirty="0" err="1"/>
                  <a:t>를</a:t>
                </a:r>
                <a:r>
                  <a:rPr lang="ko-KR" altLang="en-US" sz="1200" dirty="0"/>
                  <a:t> 하나의 </a:t>
                </a:r>
                <a:r>
                  <a:rPr lang="en-US" altLang="ko-KR" sz="1200" dirty="0"/>
                  <a:t>vector</a:t>
                </a:r>
                <a:r>
                  <a:rPr lang="ko-KR" altLang="en-US" sz="1200" dirty="0"/>
                  <a:t>로 만듦</a:t>
                </a:r>
                <a:r>
                  <a:rPr lang="en-US" altLang="ko-KR" sz="1200" dirty="0"/>
                  <a:t>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ko-KR" sz="12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ko-KR" sz="12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ko-KR" altLang="en-US" sz="1200" dirty="0"/>
                  <a:t>위에서 만든 </a:t>
                </a:r>
                <a:r>
                  <a:rPr lang="en-US" altLang="ko-KR" sz="1200" dirty="0"/>
                  <a:t>vector(</a:t>
                </a:r>
                <a14:m>
                  <m:oMath xmlns:m="http://schemas.openxmlformats.org/officeDocument/2006/math">
                    <m:r>
                      <a:rPr lang="en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1200" dirty="0"/>
                  <a:t>)</a:t>
                </a:r>
                <a:r>
                  <a:rPr lang="ko-KR" altLang="en-US" sz="1200" dirty="0"/>
                  <a:t>의 각 </a:t>
                </a:r>
                <a:r>
                  <a:rPr lang="en-US" altLang="ko-KR" sz="1200" dirty="0"/>
                  <a:t>element</a:t>
                </a:r>
                <a:r>
                  <a:rPr lang="ko-KR" altLang="en-US" sz="1200" dirty="0" err="1"/>
                  <a:t>마다의</a:t>
                </a:r>
                <a:r>
                  <a:rPr lang="ko-KR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𝑔𝑟𝑎𝑑𝑎𝑝𝑝𝑟𝑜𝑥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dirty="0" err="1"/>
                  <a:t>를</a:t>
                </a:r>
                <a:r>
                  <a:rPr lang="ko-KR" altLang="en-US" sz="1200" dirty="0"/>
                  <a:t> 구함</a:t>
                </a:r>
                <a:r>
                  <a:rPr lang="en-US" altLang="ko-KR" sz="1200" dirty="0"/>
                  <a:t>.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altLang="ko-KR" sz="1100" dirty="0"/>
                  <a:t>Compute </a:t>
                </a:r>
                <a:r>
                  <a:rPr lang="en-US" altLang="ko-KR" sz="1100" dirty="0" err="1"/>
                  <a:t>J_plus</a:t>
                </a:r>
                <a:r>
                  <a:rPr lang="en-US" altLang="ko-KR" sz="1100" dirty="0"/>
                  <a:t>[</a:t>
                </a:r>
                <a:r>
                  <a:rPr lang="en-US" altLang="ko-KR" sz="1100" dirty="0" err="1"/>
                  <a:t>i</a:t>
                </a:r>
                <a:r>
                  <a:rPr lang="en-US" altLang="ko-KR" sz="1100" dirty="0"/>
                  <a:t>]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altLang="ko-KR" sz="1100" dirty="0"/>
                  <a:t>Compute </a:t>
                </a:r>
                <a:r>
                  <a:rPr lang="en-US" altLang="ko-KR" sz="1100" dirty="0" err="1"/>
                  <a:t>J_minus</a:t>
                </a:r>
                <a:r>
                  <a:rPr lang="en-US" altLang="ko-KR" sz="1100" dirty="0"/>
                  <a:t>[</a:t>
                </a:r>
                <a:r>
                  <a:rPr lang="en-US" altLang="ko-KR" sz="1100" dirty="0" err="1"/>
                  <a:t>i</a:t>
                </a:r>
                <a:r>
                  <a:rPr lang="en-US" altLang="ko-KR" sz="1100" dirty="0"/>
                  <a:t>]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en-US" altLang="ko-KR" sz="1100" dirty="0"/>
                  <a:t>Compute </a:t>
                </a:r>
                <a:r>
                  <a:rPr lang="en-US" altLang="ko-KR" sz="1100" dirty="0" err="1"/>
                  <a:t>gradapprox</a:t>
                </a:r>
                <a:r>
                  <a:rPr lang="en-US" altLang="ko-KR" sz="1100" dirty="0"/>
                  <a:t>[</a:t>
                </a:r>
                <a:r>
                  <a:rPr lang="en-US" altLang="ko-KR" sz="1100" dirty="0" err="1"/>
                  <a:t>i</a:t>
                </a:r>
                <a:r>
                  <a:rPr lang="en-US" altLang="ko-KR" sz="1100" dirty="0"/>
                  <a:t>]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endParaRPr lang="en-US" altLang="ko-KR" sz="11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ko-KR" altLang="en-US" sz="1200" dirty="0"/>
                  <a:t>두 </a:t>
                </a:r>
                <a:r>
                  <a:rPr lang="en-US" altLang="ko-KR" sz="1200" dirty="0"/>
                  <a:t>grad</a:t>
                </a:r>
                <a:r>
                  <a:rPr lang="ko-KR" altLang="en-US" sz="1200" dirty="0"/>
                  <a:t>간의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𝑑𝑖𝑓𝑓𝑒𝑟𝑒𝑛𝑐𝑒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dirty="0" err="1"/>
                  <a:t>를</a:t>
                </a:r>
                <a:r>
                  <a:rPr lang="ko-KR" altLang="en-US" sz="1200" dirty="0"/>
                  <a:t> 구함</a:t>
                </a:r>
                <a:r>
                  <a:rPr lang="en-US" altLang="ko-KR" sz="1200" dirty="0"/>
                  <a:t>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ko-KR" sz="12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ko-KR" sz="120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ko-KR" sz="12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ko-KR" altLang="en-US" sz="1200" dirty="0"/>
                  <a:t>결과가 </a:t>
                </a:r>
                <a:r>
                  <a:rPr lang="en-US" altLang="ko-KR" sz="1200" dirty="0"/>
                  <a:t>Threshold</a:t>
                </a:r>
                <a:r>
                  <a:rPr lang="ko-KR" altLang="en-US" sz="1200" dirty="0"/>
                  <a:t>인 </a:t>
                </a:r>
                <a:r>
                  <a:rPr lang="en-US" altLang="ko-KR" sz="1200" dirty="0"/>
                  <a:t>2e-7</a:t>
                </a:r>
                <a:r>
                  <a:rPr lang="ko-KR" altLang="en-US" sz="1200" dirty="0"/>
                  <a:t>보다 작으면</a:t>
                </a:r>
                <a:r>
                  <a:rPr lang="en-US" altLang="ko-KR" sz="1200" dirty="0"/>
                  <a:t>, backward propagation</a:t>
                </a:r>
                <a:r>
                  <a:rPr lang="ko-KR" altLang="en-US" sz="1200" dirty="0"/>
                  <a:t>에서 올바르게 </a:t>
                </a:r>
                <a:r>
                  <a:rPr lang="en-US" altLang="ko-KR" sz="1200" dirty="0"/>
                  <a:t>gradient</a:t>
                </a:r>
                <a:r>
                  <a:rPr lang="ko-KR" altLang="en-US" sz="1200" dirty="0" err="1"/>
                  <a:t>를</a:t>
                </a:r>
                <a:r>
                  <a:rPr lang="ko-KR" altLang="en-US" sz="1200" dirty="0"/>
                  <a:t> 구했다고 봄</a:t>
                </a:r>
                <a:r>
                  <a:rPr lang="en-US" altLang="ko-KR" sz="1200" dirty="0"/>
                  <a:t>.</a:t>
                </a:r>
              </a:p>
              <a:p>
                <a:pPr lvl="2"/>
                <a:r>
                  <a:rPr lang="ko-KR" altLang="en-US" sz="1100" dirty="0"/>
                  <a:t>예를 들어</a:t>
                </a:r>
                <a:r>
                  <a:rPr lang="en-US" altLang="ko-KR" sz="1100" dirty="0"/>
                  <a:t>, </a:t>
                </a:r>
              </a:p>
              <a:p>
                <a:pPr lvl="2"/>
                <a:r>
                  <a:rPr lang="en-US" altLang="ko-KR" sz="1100" dirty="0"/>
                  <a:t>1e-7</a:t>
                </a:r>
                <a:r>
                  <a:rPr lang="ko-KR" altLang="en-US" sz="1100" dirty="0"/>
                  <a:t>미만이면 </a:t>
                </a:r>
                <a:r>
                  <a:rPr lang="en-US" altLang="ko-KR" sz="1100" dirty="0"/>
                  <a:t>good</a:t>
                </a:r>
              </a:p>
              <a:p>
                <a:pPr lvl="2"/>
                <a:r>
                  <a:rPr lang="en-US" altLang="ko-KR" sz="1100" dirty="0"/>
                  <a:t>1e-7</a:t>
                </a:r>
                <a:r>
                  <a:rPr lang="ko-KR" altLang="en-US" sz="1100" dirty="0"/>
                  <a:t>초과</a:t>
                </a:r>
                <a:r>
                  <a:rPr lang="en-US" altLang="ko-KR" sz="1100" dirty="0"/>
                  <a:t>, 2e-7</a:t>
                </a:r>
                <a:r>
                  <a:rPr lang="ko-KR" altLang="en-US" sz="1100" dirty="0"/>
                  <a:t>이하면 </a:t>
                </a:r>
                <a:r>
                  <a:rPr lang="en-US" altLang="ko-KR" sz="1100" dirty="0"/>
                  <a:t>so so</a:t>
                </a:r>
              </a:p>
              <a:p>
                <a:pPr lvl="2"/>
                <a:r>
                  <a:rPr lang="en-US" altLang="ko-KR" sz="1100" dirty="0"/>
                  <a:t>2e-7</a:t>
                </a:r>
                <a:r>
                  <a:rPr lang="ko-KR" altLang="en-US" sz="1100" dirty="0"/>
                  <a:t>초과면 </a:t>
                </a:r>
                <a:r>
                  <a:rPr lang="en-US" altLang="ko-KR" sz="1100" dirty="0"/>
                  <a:t>bad</a:t>
                </a:r>
              </a:p>
              <a:p>
                <a:pPr lvl="2"/>
                <a:endParaRPr lang="en-US" altLang="ko-KR" sz="11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ko-KR" altLang="en-US" sz="1200" dirty="0"/>
                  <a:t>해당 </a:t>
                </a:r>
                <a:r>
                  <a:rPr lang="en-US" altLang="ko-KR" sz="1200" dirty="0"/>
                  <a:t>model</a:t>
                </a:r>
                <a:r>
                  <a:rPr lang="ko-KR" altLang="en-US" sz="1200" dirty="0"/>
                  <a:t>은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𝑑𝑖𝑓𝑓𝑒𝑟𝑒𝑛𝑐𝑒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=0.285..</a:t>
                </a:r>
                <a:r>
                  <a:rPr lang="ko-KR" altLang="en-US" sz="1200" dirty="0"/>
                  <a:t>로 어디선가 </a:t>
                </a:r>
                <a:r>
                  <a:rPr lang="en-US" altLang="ko-KR" sz="1200" dirty="0"/>
                  <a:t>mistake </a:t>
                </a:r>
                <a:r>
                  <a:rPr lang="ko-KR" altLang="en-US" sz="1200" dirty="0"/>
                  <a:t>발생함</a:t>
                </a:r>
                <a:r>
                  <a:rPr lang="en-US" altLang="ko-KR" sz="1200" dirty="0"/>
                  <a:t>.</a:t>
                </a:r>
              </a:p>
              <a:p>
                <a:pPr lvl="1"/>
                <a:endParaRPr lang="en-US" altLang="ko-KR" sz="1200" dirty="0"/>
              </a:p>
              <a:p>
                <a:pPr lvl="1"/>
                <a:endParaRPr lang="en-US" altLang="ko-KR" sz="1200" dirty="0"/>
              </a:p>
              <a:p>
                <a:endParaRPr lang="en-KR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68EEA8-2C6D-13AA-77DF-0427E6D327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2" t="-7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256C3-B407-F693-C300-291C0A38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C6F2-84B4-744A-B716-3FB3B8A1988E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2E48B-DA5F-284A-BF4A-9D9F0B9E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632DB6-0F0D-C7DB-C7B7-43F79A45A6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978"/>
          <a:stretch/>
        </p:blipFill>
        <p:spPr>
          <a:xfrm>
            <a:off x="6406319" y="5209038"/>
            <a:ext cx="4947481" cy="5611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8A761E-CF15-E762-89DB-B2E828138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319" y="1002323"/>
            <a:ext cx="4947481" cy="412383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6A146D4-8135-49DB-477C-215E6ABCD735}"/>
                  </a:ext>
                </a:extLst>
              </p14:cNvPr>
              <p14:cNvContentPartPr/>
              <p14:nvPr/>
            </p14:nvContentPartPr>
            <p14:xfrm>
              <a:off x="6766560" y="3279600"/>
              <a:ext cx="1650600" cy="30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6A146D4-8135-49DB-477C-215E6ABCD7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30920" y="3207960"/>
                <a:ext cx="17222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FBEB4B0-BE27-17ED-35E7-6FEFAEBBD3CD}"/>
                  </a:ext>
                </a:extLst>
              </p14:cNvPr>
              <p14:cNvContentPartPr/>
              <p14:nvPr/>
            </p14:nvContentPartPr>
            <p14:xfrm>
              <a:off x="6795360" y="3417480"/>
              <a:ext cx="3182040" cy="69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FBEB4B0-BE27-17ED-35E7-6FEFAEBBD3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59720" y="3345480"/>
                <a:ext cx="32536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8EFB5F6-9F47-77EC-C65E-4F3A4113C13D}"/>
                  </a:ext>
                </a:extLst>
              </p14:cNvPr>
              <p14:cNvContentPartPr/>
              <p14:nvPr/>
            </p14:nvContentPartPr>
            <p14:xfrm>
              <a:off x="6752880" y="3633120"/>
              <a:ext cx="1757880" cy="24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8EFB5F6-9F47-77EC-C65E-4F3A4113C1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7240" y="3561480"/>
                <a:ext cx="182952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7F557B-C1A4-88A7-7B87-EB0CB350DBB8}"/>
                  </a:ext>
                </a:extLst>
              </p14:cNvPr>
              <p14:cNvContentPartPr/>
              <p14:nvPr/>
            </p14:nvContentPartPr>
            <p14:xfrm>
              <a:off x="6759720" y="3742920"/>
              <a:ext cx="3284640" cy="46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7F557B-C1A4-88A7-7B87-EB0CB350DBB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23720" y="3671280"/>
                <a:ext cx="33562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20EDD60-FBD8-541C-809C-B6FCDE9E07E4}"/>
                  </a:ext>
                </a:extLst>
              </p14:cNvPr>
              <p14:cNvContentPartPr/>
              <p14:nvPr/>
            </p14:nvContentPartPr>
            <p14:xfrm>
              <a:off x="6737040" y="3941280"/>
              <a:ext cx="2400120" cy="32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20EDD60-FBD8-541C-809C-B6FCDE9E07E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01400" y="3869640"/>
                <a:ext cx="2471760" cy="17568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5B4B99F5-508D-7A81-1BF9-E8E0574441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2700" y="1618050"/>
            <a:ext cx="29210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783DE0-5FDF-1984-57EC-8B58724BEC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54599" y="1618050"/>
            <a:ext cx="660952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16CFE00-2910-5FFE-23E1-8556175A9522}"/>
                  </a:ext>
                </a:extLst>
              </p14:cNvPr>
              <p14:cNvContentPartPr/>
              <p14:nvPr/>
            </p14:nvContentPartPr>
            <p14:xfrm>
              <a:off x="6619320" y="2365560"/>
              <a:ext cx="2307600" cy="43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16CFE00-2910-5FFE-23E1-8556175A952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83320" y="2293560"/>
                <a:ext cx="23792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A9D77CF-085E-195C-E238-0E454E1545DC}"/>
                  </a:ext>
                </a:extLst>
              </p14:cNvPr>
              <p14:cNvContentPartPr/>
              <p14:nvPr/>
            </p14:nvContentPartPr>
            <p14:xfrm>
              <a:off x="2376000" y="1743840"/>
              <a:ext cx="2168280" cy="378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A9D77CF-085E-195C-E238-0E454E1545D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340000" y="1672200"/>
                <a:ext cx="22399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56DBA7F-1E90-415A-55D9-53FBF3B450F6}"/>
                  </a:ext>
                </a:extLst>
              </p14:cNvPr>
              <p14:cNvContentPartPr/>
              <p14:nvPr/>
            </p14:nvContentPartPr>
            <p14:xfrm>
              <a:off x="2181271" y="2461212"/>
              <a:ext cx="1278000" cy="47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56DBA7F-1E90-415A-55D9-53FBF3B450F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45631" y="2389572"/>
                <a:ext cx="13496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1FDB995-56A5-7EE5-C018-0C99B4D3BC6D}"/>
                  </a:ext>
                </a:extLst>
              </p14:cNvPr>
              <p14:cNvContentPartPr/>
              <p14:nvPr/>
            </p14:nvContentPartPr>
            <p14:xfrm>
              <a:off x="2220151" y="2943612"/>
              <a:ext cx="1559160" cy="37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1FDB995-56A5-7EE5-C018-0C99B4D3BC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166151" y="2835972"/>
                <a:ext cx="166680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50B61B4-1269-7EF0-C84D-5E6B351C85FC}"/>
                  </a:ext>
                </a:extLst>
              </p14:cNvPr>
              <p14:cNvContentPartPr/>
              <p14:nvPr/>
            </p14:nvContentPartPr>
            <p14:xfrm>
              <a:off x="2211151" y="2688372"/>
              <a:ext cx="1364040" cy="43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50B61B4-1269-7EF0-C84D-5E6B351C85F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157511" y="2580372"/>
                <a:ext cx="1471680" cy="25956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FD40344C-1493-44A6-3C9F-136BB5B4143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62700" y="3588147"/>
            <a:ext cx="2126880" cy="425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193A5DC-1523-6DA6-5297-6C7A256BE8C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79340" y="3597635"/>
            <a:ext cx="6477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D6CEA67-6F96-FE16-C1D3-80C5486D830A}"/>
                  </a:ext>
                </a:extLst>
              </p14:cNvPr>
              <p14:cNvContentPartPr/>
              <p14:nvPr/>
            </p14:nvContentPartPr>
            <p14:xfrm>
              <a:off x="8487736" y="1037309"/>
              <a:ext cx="550440" cy="187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D6CEA67-6F96-FE16-C1D3-80C5486D830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52096" y="965309"/>
                <a:ext cx="622080" cy="1623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B0DA59-71ED-2332-E649-C49FD34FB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41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864848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0058-2E35-D9ED-8C41-D66F7198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03 : Gradient Checking - N-Dimensional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8EEA8-2C6D-13AA-77DF-0427E6D32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02323"/>
            <a:ext cx="9466691" cy="5174640"/>
          </a:xfrm>
        </p:spPr>
        <p:txBody>
          <a:bodyPr/>
          <a:lstStyle/>
          <a:p>
            <a:r>
              <a:rPr lang="en-KR" dirty="0"/>
              <a:t>실습 결과 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사실 </a:t>
            </a:r>
            <a:r>
              <a:rPr lang="en-US" altLang="ko-KR" dirty="0"/>
              <a:t>backward propagation</a:t>
            </a:r>
            <a:r>
              <a:rPr lang="ko-KR" altLang="en-US" dirty="0"/>
              <a:t>에 오류 숨겨놓았다고 함</a:t>
            </a:r>
            <a:r>
              <a:rPr lang="en-US" altLang="ko-KR" dirty="0"/>
              <a:t>.  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256C3-B407-F693-C300-291C0A38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3848-7415-A544-A9EE-E09D8AB4E91A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2E48B-DA5F-284A-BF4A-9D9F0B9E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21E040-951C-6034-E322-D375A9D6B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61" y="1370284"/>
            <a:ext cx="7772400" cy="162139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8F70A6E-CA45-D12E-D012-E6F65075153E}"/>
                  </a:ext>
                </a:extLst>
              </p14:cNvPr>
              <p14:cNvContentPartPr/>
              <p14:nvPr/>
            </p14:nvContentPartPr>
            <p14:xfrm>
              <a:off x="7341997" y="2082271"/>
              <a:ext cx="589680" cy="12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8F70A6E-CA45-D12E-D012-E6F6507515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6357" y="2010631"/>
                <a:ext cx="6613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7937DDD-09A4-183A-5BD6-310C60EB8A37}"/>
                  </a:ext>
                </a:extLst>
              </p14:cNvPr>
              <p14:cNvContentPartPr/>
              <p14:nvPr/>
            </p14:nvContentPartPr>
            <p14:xfrm>
              <a:off x="1178797" y="2265511"/>
              <a:ext cx="3001320" cy="18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7937DDD-09A4-183A-5BD6-310C60EB8A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3157" y="2193511"/>
                <a:ext cx="30729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FC75BCC-97A1-3309-76BC-A3520D055343}"/>
                  </a:ext>
                </a:extLst>
              </p14:cNvPr>
              <p14:cNvContentPartPr/>
              <p14:nvPr/>
            </p14:nvContentPartPr>
            <p14:xfrm>
              <a:off x="4254277" y="2259031"/>
              <a:ext cx="1189800" cy="42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FC75BCC-97A1-3309-76BC-A3520D0553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00637" y="2151031"/>
                <a:ext cx="1297440" cy="2584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304F4DB-265E-1705-402D-8299706106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7822" y="3423327"/>
            <a:ext cx="2514661" cy="27339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CAC6A9-70F4-002E-C387-7A6D389194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4961" y="3423328"/>
            <a:ext cx="3546118" cy="273399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60C9EA2-BB39-F3B3-927D-C5BC312B5D50}"/>
                  </a:ext>
                </a:extLst>
              </p14:cNvPr>
              <p14:cNvContentPartPr/>
              <p14:nvPr/>
            </p14:nvContentPartPr>
            <p14:xfrm>
              <a:off x="2688354" y="5189969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60C9EA2-BB39-F3B3-927D-C5BC312B5D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52354" y="511796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E85F4D0-75EE-146C-84F5-B6C4468C8AF8}"/>
                  </a:ext>
                </a:extLst>
              </p14:cNvPr>
              <p14:cNvContentPartPr/>
              <p14:nvPr/>
            </p14:nvContentPartPr>
            <p14:xfrm>
              <a:off x="1583154" y="5635289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E85F4D0-75EE-146C-84F5-B6C4468C8A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47154" y="556328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812A5F-6E1D-600B-8B9C-83A1ED67BDC7}"/>
                  </a:ext>
                </a:extLst>
              </p14:cNvPr>
              <p14:cNvContentPartPr/>
              <p14:nvPr/>
            </p14:nvContentPartPr>
            <p14:xfrm>
              <a:off x="5214592" y="5647842"/>
              <a:ext cx="25200" cy="14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812A5F-6E1D-600B-8B9C-83A1ED67BD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78592" y="5573996"/>
                <a:ext cx="96840" cy="161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ABA2986-1275-1936-019C-E89717A3A1AC}"/>
                  </a:ext>
                </a:extLst>
              </p14:cNvPr>
              <p14:cNvContentPartPr/>
              <p14:nvPr/>
            </p14:nvContentPartPr>
            <p14:xfrm>
              <a:off x="6234472" y="5169762"/>
              <a:ext cx="55080" cy="17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ABA2986-1275-1936-019C-E89717A3A1A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98472" y="5097762"/>
                <a:ext cx="1267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851CAC-8EF7-452B-D47E-A0B08FC6708F}"/>
                  </a:ext>
                </a:extLst>
              </p:cNvPr>
              <p:cNvSpPr txBox="1"/>
              <p:nvPr/>
            </p:nvSpPr>
            <p:spPr>
              <a:xfrm>
                <a:off x="7609348" y="4884628"/>
                <a:ext cx="3714543" cy="538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KR" sz="1400" dirty="0"/>
                  <a:t>에 있는 잘못된 수식을 수정함</a:t>
                </a:r>
                <a:r>
                  <a:rPr lang="en-US" altLang="ko-KR" sz="1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err="1"/>
                  <a:t>이후</a:t>
                </a:r>
                <a:r>
                  <a:rPr lang="en-US" sz="1400" dirty="0"/>
                  <a:t> </a:t>
                </a:r>
                <a:r>
                  <a:rPr lang="en-US" sz="1400" dirty="0" err="1"/>
                  <a:t>정상적인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𝑑𝑖𝑓𝑓𝑒𝑟𝑒𝑛𝑐𝑒</m:t>
                    </m:r>
                  </m:oMath>
                </a14:m>
                <a:r>
                  <a:rPr lang="en-KR" sz="1400" dirty="0"/>
                  <a:t>가 관찰됨</a:t>
                </a:r>
                <a:r>
                  <a:rPr lang="en-US" altLang="ko-KR" sz="1400" dirty="0"/>
                  <a:t>.</a:t>
                </a:r>
                <a:endParaRPr lang="en-KR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851CAC-8EF7-452B-D47E-A0B08FC67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348" y="4884628"/>
                <a:ext cx="3714543" cy="538032"/>
              </a:xfrm>
              <a:prstGeom prst="rect">
                <a:avLst/>
              </a:prstGeom>
              <a:blipFill>
                <a:blip r:embed="rId18"/>
                <a:stretch>
                  <a:fillRect l="-341" t="-2273" b="-1136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4C875ACF-0F20-8BD0-31AD-B68D7A30DDD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1" r="43638" b="-10604"/>
          <a:stretch/>
        </p:blipFill>
        <p:spPr>
          <a:xfrm>
            <a:off x="7693879" y="5548642"/>
            <a:ext cx="3618227" cy="2889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11E4B7-0FAE-E690-0730-5A6BC128E1D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56361" t="1" b="-1"/>
          <a:stretch/>
        </p:blipFill>
        <p:spPr>
          <a:xfrm>
            <a:off x="8045214" y="5880667"/>
            <a:ext cx="2801472" cy="261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C4ACA2-583E-8059-8B98-B1E8B147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42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69414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0058-2E35-D9ED-8C41-D66F7198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Assignment 03 : Gradient Checking - N-Dimensional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68EEA8-2C6D-13AA-77DF-0427E6D327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02323"/>
                <a:ext cx="10450795" cy="5174640"/>
              </a:xfrm>
            </p:spPr>
            <p:txBody>
              <a:bodyPr/>
              <a:lstStyle/>
              <a:p>
                <a:r>
                  <a:rPr lang="en-US" dirty="0"/>
                  <a:t>G</a:t>
                </a:r>
                <a:r>
                  <a:rPr lang="en-KR" dirty="0"/>
                  <a:t>radient check 정리 </a:t>
                </a:r>
                <a:r>
                  <a:rPr lang="en-US" altLang="ko-KR" dirty="0"/>
                  <a:t>:</a:t>
                </a:r>
              </a:p>
              <a:p>
                <a:pPr lvl="1"/>
                <a:r>
                  <a:rPr lang="ko-KR" altLang="en-US" dirty="0"/>
                  <a:t>결론적으로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</a:t>
                </a:r>
                <a:r>
                  <a:rPr lang="en-US" dirty="0"/>
                  <a:t>technique</a:t>
                </a:r>
                <a:r>
                  <a:rPr lang="ko-KR" altLang="en-US" dirty="0"/>
                  <a:t>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수학적 정의의 </a:t>
                </a:r>
                <a:r>
                  <a:rPr lang="ko-KR" altLang="en-US" dirty="0" err="1"/>
                  <a:t>편미분</a:t>
                </a:r>
                <a:r>
                  <a:rPr lang="ko-KR" altLang="en-US" dirty="0"/>
                  <a:t> 값과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수치적 기울기 근사값의 차이가 오차 범위 이내인지 검사함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altLang="ko-KR" dirty="0"/>
                  <a:t>Gradient check</a:t>
                </a:r>
                <a:r>
                  <a:rPr lang="ko-KR" altLang="en-US" dirty="0"/>
                  <a:t>는 근사값인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𝑔𝑟𝑎𝑑𝑎𝑝𝑝𝑟𝑜𝑥</m:t>
                    </m:r>
                  </m:oMath>
                </a14:m>
                <a:r>
                  <a:rPr lang="ko-KR" altLang="en-US" dirty="0"/>
                  <a:t>가 정답이라고 봄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오차가 있다면 </a:t>
                </a:r>
                <a:r>
                  <a:rPr lang="en-US" altLang="ko-KR" dirty="0"/>
                  <a:t>backward propagation</a:t>
                </a:r>
                <a:r>
                  <a:rPr lang="ko-KR" altLang="en-US" dirty="0"/>
                  <a:t>에서 계산실수가 있을 것이라 생각함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dirty="0"/>
                  <a:t>이 </a:t>
                </a:r>
                <a:r>
                  <a:rPr lang="en-US" dirty="0" err="1"/>
                  <a:t>연산은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𝑔𝑟𝑎𝑑𝑎𝑝𝑝𝑟𝑜𝑥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를</a:t>
                </a:r>
                <a:r>
                  <a:rPr lang="en-US" dirty="0"/>
                  <a:t> </a:t>
                </a:r>
                <a:r>
                  <a:rPr lang="en-US" dirty="0" err="1"/>
                  <a:t>구하는</a:t>
                </a:r>
                <a:r>
                  <a:rPr lang="en-US" dirty="0"/>
                  <a:t> </a:t>
                </a:r>
                <a:r>
                  <a:rPr lang="en-US" dirty="0" err="1"/>
                  <a:t>과정의</a:t>
                </a:r>
                <a:r>
                  <a:rPr lang="en-US" dirty="0"/>
                  <a:t> </a:t>
                </a:r>
                <a:r>
                  <a:rPr lang="en-US" dirty="0" err="1"/>
                  <a:t>비용이</a:t>
                </a:r>
                <a:r>
                  <a:rPr lang="en-US" dirty="0"/>
                  <a:t> </a:t>
                </a:r>
                <a:r>
                  <a:rPr lang="en-US" dirty="0" err="1"/>
                  <a:t>큼</a:t>
                </a:r>
                <a:r>
                  <a:rPr lang="en-US" altLang="ko-KR" dirty="0"/>
                  <a:t>. </a:t>
                </a:r>
              </a:p>
              <a:p>
                <a:pPr lvl="2"/>
                <a:r>
                  <a:rPr lang="ko-KR" altLang="en-US" dirty="0"/>
                  <a:t>고로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매 </a:t>
                </a:r>
                <a:r>
                  <a:rPr lang="en-US" altLang="ko-KR" dirty="0"/>
                  <a:t>iteration</a:t>
                </a:r>
                <a:r>
                  <a:rPr lang="ko-KR" altLang="en-US" dirty="0"/>
                  <a:t>마다 실행하면 좋지 않음</a:t>
                </a:r>
                <a:r>
                  <a:rPr lang="en-US" altLang="ko-KR" dirty="0"/>
                  <a:t>.</a:t>
                </a:r>
                <a:endParaRPr lang="en-KR" dirty="0"/>
              </a:p>
              <a:p>
                <a:pPr lvl="1"/>
                <a:r>
                  <a:rPr lang="en-KR" dirty="0"/>
                  <a:t>이 강의 내용들에 따르면</a:t>
                </a:r>
                <a:r>
                  <a:rPr lang="en-US" altLang="ko-KR" dirty="0"/>
                  <a:t>, </a:t>
                </a:r>
                <a:r>
                  <a:rPr lang="en-US" dirty="0"/>
                  <a:t>G</a:t>
                </a:r>
                <a:r>
                  <a:rPr lang="en-KR" dirty="0"/>
                  <a:t>radient check는 dropout과 함께 작동하지 않음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dirty="0"/>
                  <a:t>G</a:t>
                </a:r>
                <a:r>
                  <a:rPr lang="en-KR" dirty="0"/>
                  <a:t>radient check 을 수행해 backward propagation이 올바른지 확인 후</a:t>
                </a:r>
                <a:r>
                  <a:rPr lang="en-US" altLang="ko-KR" dirty="0"/>
                  <a:t>, dropout</a:t>
                </a:r>
                <a:r>
                  <a:rPr lang="ko-KR" altLang="en-US" dirty="0"/>
                  <a:t>을 추가하는 것이 일반적임</a:t>
                </a:r>
                <a:r>
                  <a:rPr lang="en-US" altLang="ko-KR" dirty="0"/>
                  <a:t>.</a:t>
                </a:r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68EEA8-2C6D-13AA-77DF-0427E6D327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02323"/>
                <a:ext cx="10450795" cy="5174640"/>
              </a:xfrm>
              <a:blipFill>
                <a:blip r:embed="rId2"/>
                <a:stretch>
                  <a:fillRect l="-243" t="-7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256C3-B407-F693-C300-291C0A38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8CAB-354E-C749-B2BA-D627A5171028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2E48B-DA5F-284A-BF4A-9D9F0B9E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4915C5-25AC-F1A6-3FBD-0BE34D348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96" y="4000691"/>
            <a:ext cx="7772400" cy="21762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15E95-3CCB-2EA8-DB2F-0C36C95A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43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9962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193A-BCF0-0420-80BA-CD336BD7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Assignment 01 : Initialization - </a:t>
            </a:r>
            <a:r>
              <a:rPr lang="en-US" dirty="0"/>
              <a:t>Loading the Dataset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44B6D-582F-EF11-82C3-2F1941E21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/>
                  <a:t>먼저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실습할 </a:t>
                </a:r>
                <a:r>
                  <a:rPr lang="en-US" altLang="ko-KR" dirty="0"/>
                  <a:t>dataset</a:t>
                </a:r>
                <a:r>
                  <a:rPr lang="ko-KR" altLang="en-US" dirty="0"/>
                  <a:t>의 생김새를 알아봄</a:t>
                </a:r>
                <a:r>
                  <a:rPr lang="en-US" altLang="ko-KR" dirty="0"/>
                  <a:t>.</a:t>
                </a:r>
                <a:endParaRPr lang="en-US" dirty="0"/>
              </a:p>
              <a:p>
                <a:pPr lvl="1"/>
                <a:r>
                  <a:rPr lang="en-US" dirty="0" err="1"/>
                  <a:t>train_X</a:t>
                </a:r>
                <a:r>
                  <a:rPr lang="en-US" dirty="0"/>
                  <a:t>, </a:t>
                </a:r>
                <a:r>
                  <a:rPr lang="en-US" dirty="0" err="1"/>
                  <a:t>test_X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순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서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쌍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 err="1"/>
                  <a:t>train_Y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test_Y</a:t>
                </a:r>
                <a:r>
                  <a:rPr lang="en-US" altLang="ko-KR" dirty="0"/>
                  <a:t>  = binary value</a:t>
                </a:r>
              </a:p>
              <a:p>
                <a:pPr lvl="2"/>
                <a:r>
                  <a:rPr lang="en-US" altLang="ko-KR" dirty="0" err="1"/>
                  <a:t>Np.sum</a:t>
                </a:r>
                <a:r>
                  <a:rPr lang="ko-KR" altLang="en-US" dirty="0"/>
                  <a:t> 결과가 </a:t>
                </a:r>
                <a:r>
                  <a:rPr lang="en-US" altLang="ko-KR" dirty="0"/>
                  <a:t>length</a:t>
                </a:r>
                <a:r>
                  <a:rPr lang="ko-KR" altLang="en-US" dirty="0"/>
                  <a:t>의 절반인 것으로 보아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1:1</a:t>
                </a:r>
                <a:r>
                  <a:rPr lang="ko-KR" altLang="en-US" dirty="0"/>
                  <a:t> 비율임을 알 수 있음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44B6D-582F-EF11-82C3-2F1941E21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3" t="-7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FDBFF-8C18-B79F-0132-C63D858A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AE91-BFFC-0F45-8DB7-EB4931FF8891}" type="datetime4">
              <a:rPr lang="en-US" smtClean="0"/>
              <a:t>August 3,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57A3-7F4C-E326-7B5E-3514E133A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5D72D4-2C2F-1113-B53B-48D41E1A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230" y="1002323"/>
            <a:ext cx="3058686" cy="25247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B3032D-FDC0-99AC-7D12-4179953F4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182" y="3682531"/>
            <a:ext cx="3670465" cy="24435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0EB74-7519-B66A-3EFF-941EB1FC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5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42599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193A-BCF0-0420-80BA-CD336BD7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Assignment 01 : Initialization - </a:t>
            </a:r>
            <a:r>
              <a:rPr lang="en-US" dirty="0"/>
              <a:t>Define a Neural Network Model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44B6D-582F-EF11-82C3-2F1941E21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323"/>
            <a:ext cx="5676900" cy="5174640"/>
          </a:xfrm>
        </p:spPr>
        <p:txBody>
          <a:bodyPr>
            <a:normAutofit/>
          </a:bodyPr>
          <a:lstStyle/>
          <a:p>
            <a:r>
              <a:rPr lang="en-US" sz="1400" dirty="0" err="1"/>
              <a:t>먼저</a:t>
            </a:r>
            <a:r>
              <a:rPr lang="en-US" altLang="ko-KR" sz="1400" dirty="0"/>
              <a:t>, Neural Network Model</a:t>
            </a:r>
            <a:r>
              <a:rPr lang="ko-KR" altLang="en-US" sz="1400" dirty="0"/>
              <a:t>을 하나 정의함</a:t>
            </a:r>
            <a:r>
              <a:rPr lang="en-US" altLang="ko-KR" sz="1400" dirty="0"/>
              <a:t>.</a:t>
            </a:r>
            <a:endParaRPr lang="en-US" sz="1400" dirty="0"/>
          </a:p>
          <a:p>
            <a:pPr marL="914400" lvl="1" indent="-457200">
              <a:buFont typeface="+mj-lt"/>
              <a:buAutoNum type="arabicPeriod"/>
            </a:pPr>
            <a:r>
              <a:rPr lang="en-US" sz="1200" dirty="0"/>
              <a:t>Forward propagation: </a:t>
            </a:r>
          </a:p>
          <a:p>
            <a:pPr lvl="2"/>
            <a:r>
              <a:rPr lang="en-US" sz="1000" dirty="0"/>
              <a:t>LINEAR -&gt; RELU -&gt; LINEAR -&gt; RELU -&gt; LINEAR -&gt; SIGMOID.</a:t>
            </a:r>
          </a:p>
          <a:p>
            <a:pPr lvl="2"/>
            <a:r>
              <a:rPr lang="en-US" altLang="ko-KR" sz="1000" dirty="0"/>
              <a:t>3</a:t>
            </a:r>
            <a:r>
              <a:rPr lang="ko-KR" altLang="en-US" sz="1000" dirty="0"/>
              <a:t>개의 </a:t>
            </a:r>
            <a:r>
              <a:rPr lang="en-US" altLang="ko-KR" sz="1000" dirty="0"/>
              <a:t>layer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가지는 </a:t>
            </a:r>
            <a:r>
              <a:rPr lang="en-US" altLang="ko-KR" sz="1000" dirty="0"/>
              <a:t>neural network</a:t>
            </a:r>
            <a:r>
              <a:rPr lang="ko-KR" altLang="en-US" sz="1000" dirty="0"/>
              <a:t>임</a:t>
            </a:r>
            <a:r>
              <a:rPr lang="en-US" altLang="ko-KR" sz="1000" dirty="0"/>
              <a:t>.</a:t>
            </a:r>
          </a:p>
          <a:p>
            <a:pPr lvl="2"/>
            <a:r>
              <a:rPr lang="en-US" sz="1000" dirty="0"/>
              <a:t>Unit </a:t>
            </a:r>
            <a:r>
              <a:rPr lang="en-US" sz="1000" dirty="0" err="1"/>
              <a:t>갯수는</a:t>
            </a:r>
            <a:r>
              <a:rPr lang="en-US" sz="1000" dirty="0"/>
              <a:t> 각각 </a:t>
            </a:r>
            <a:r>
              <a:rPr lang="en-US" altLang="ko-KR" sz="1000" dirty="0"/>
              <a:t>10, 5, 1</a:t>
            </a:r>
            <a:r>
              <a:rPr lang="ko-KR" altLang="en-US" sz="1000" dirty="0"/>
              <a:t>개임</a:t>
            </a:r>
            <a:r>
              <a:rPr lang="en-US" altLang="ko-KR" sz="1000" dirty="0"/>
              <a:t>.</a:t>
            </a:r>
            <a:endParaRPr lang="en-US" sz="1000" dirty="0"/>
          </a:p>
          <a:p>
            <a:pPr marL="914400" lvl="1" indent="-457200">
              <a:buFont typeface="+mj-lt"/>
              <a:buAutoNum type="arabicPeriod"/>
            </a:pPr>
            <a:r>
              <a:rPr lang="en-US" sz="1200" dirty="0"/>
              <a:t>Compute loss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200" dirty="0"/>
              <a:t>Backward propagation.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200" dirty="0"/>
              <a:t>Update parameters.</a:t>
            </a:r>
          </a:p>
          <a:p>
            <a:pPr marL="457200" indent="-457200">
              <a:buFont typeface="+mj-lt"/>
              <a:buAutoNum type="arabicPeriod"/>
            </a:pPr>
            <a:endParaRPr lang="en-US" sz="1400" dirty="0"/>
          </a:p>
          <a:p>
            <a:pPr marL="457200" indent="-457200">
              <a:buFont typeface="+mj-lt"/>
              <a:buAutoNum type="arabicPeriod"/>
            </a:pPr>
            <a:endParaRPr lang="en-US" sz="1400" dirty="0"/>
          </a:p>
          <a:p>
            <a:r>
              <a:rPr lang="en-US" sz="1400" dirty="0"/>
              <a:t>Initialization</a:t>
            </a:r>
            <a:r>
              <a:rPr lang="ko-KR" altLang="en-US" sz="1400" dirty="0"/>
              <a:t>에 따라 이 모델로 </a:t>
            </a:r>
            <a:r>
              <a:rPr lang="en-US" altLang="ko-KR" sz="1400" dirty="0"/>
              <a:t>classification</a:t>
            </a:r>
            <a:r>
              <a:rPr lang="ko-KR" altLang="en-US" sz="1400" dirty="0"/>
              <a:t> 성능을 측정할 것임</a:t>
            </a:r>
            <a:r>
              <a:rPr lang="en-US" altLang="ko-KR" sz="1400" dirty="0"/>
              <a:t>.</a:t>
            </a:r>
          </a:p>
          <a:p>
            <a:pPr lvl="1"/>
            <a:endParaRPr lang="en-US" altLang="ko-KR" sz="1200" dirty="0"/>
          </a:p>
          <a:p>
            <a:endParaRPr lang="en-KR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FDBFF-8C18-B79F-0132-C63D858A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5D7C-B763-6544-B62D-4AB349A64888}" type="datetime4">
              <a:rPr lang="en-US" smtClean="0"/>
              <a:t>August 3,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57A3-7F4C-E326-7B5E-3514E133A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DF2EC0-F5EC-75FD-C6F9-797918C96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330" y="1002323"/>
            <a:ext cx="4719470" cy="5115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54B3B-08CE-9CFD-36DE-9EF77BB3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6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87455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193A-BCF0-0420-80BA-CD336BD7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Assignment 01 : Initialization - </a:t>
            </a:r>
            <a:r>
              <a:rPr lang="en-US" dirty="0"/>
              <a:t>Zero initialization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44B6D-582F-EF11-82C3-2F1941E21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layer</a:t>
            </a:r>
            <a:r>
              <a:rPr lang="ko-KR" altLang="en-US" dirty="0"/>
              <a:t>들의 </a:t>
            </a:r>
            <a:r>
              <a:rPr lang="en-US" altLang="ko-KR" dirty="0"/>
              <a:t>size</a:t>
            </a:r>
            <a:r>
              <a:rPr lang="ko-KR" altLang="en-US" dirty="0"/>
              <a:t>에 맞추어서 </a:t>
            </a:r>
            <a:r>
              <a:rPr lang="en-US" altLang="ko-KR" dirty="0"/>
              <a:t>parameters</a:t>
            </a:r>
            <a:r>
              <a:rPr lang="ko-KR" altLang="en-US" dirty="0" err="1"/>
              <a:t>를</a:t>
            </a:r>
            <a:r>
              <a:rPr lang="ko-KR" altLang="en-US" dirty="0"/>
              <a:t> 생성함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</a:t>
            </a:r>
            <a:r>
              <a:rPr lang="ko-KR" altLang="en-US" dirty="0"/>
              <a:t> 모든 </a:t>
            </a:r>
            <a:r>
              <a:rPr lang="en-US" altLang="ko-KR" dirty="0"/>
              <a:t>parameters</a:t>
            </a:r>
            <a:r>
              <a:rPr lang="ko-KR" altLang="en-US" dirty="0"/>
              <a:t>는 </a:t>
            </a:r>
            <a:r>
              <a:rPr lang="en-US" altLang="ko-KR" dirty="0"/>
              <a:t>zero matrix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FDBFF-8C18-B79F-0132-C63D858A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4865-DC28-0F4A-A5D0-AF125189CDCD}" type="datetime4">
              <a:rPr lang="en-US" smtClean="0"/>
              <a:t>August 3,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57A3-7F4C-E326-7B5E-3514E133A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51530-61A2-9CF6-F91A-488C7C78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795" y="2375065"/>
            <a:ext cx="6542005" cy="38018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7B141-9136-4286-3114-EC7D07C69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7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33210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193A-BCF0-0420-80BA-CD336BD7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Assignment 01 : Initialization - </a:t>
            </a:r>
            <a:r>
              <a:rPr lang="en-US" dirty="0"/>
              <a:t>Zero initialization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44B6D-582F-EF11-82C3-2F1941E21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02323"/>
                <a:ext cx="6852557" cy="5174640"/>
              </a:xfrm>
            </p:spPr>
            <p:txBody>
              <a:bodyPr/>
              <a:lstStyle/>
              <a:p>
                <a:r>
                  <a:rPr lang="ko-KR" altLang="en-US" dirty="0"/>
                  <a:t>해당 </a:t>
                </a:r>
                <a:r>
                  <a:rPr lang="en-US" altLang="ko-KR" dirty="0"/>
                  <a:t>initialization</a:t>
                </a:r>
                <a:r>
                  <a:rPr lang="ko-KR" altLang="en-US" dirty="0"/>
                  <a:t>을 </a:t>
                </a:r>
                <a:r>
                  <a:rPr lang="en-US" dirty="0"/>
                  <a:t>NN model</a:t>
                </a:r>
                <a:r>
                  <a:rPr lang="ko-KR" altLang="en-US" dirty="0"/>
                  <a:t>에 적용시킨 결과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train set</a:t>
                </a:r>
                <a:r>
                  <a:rPr lang="ko-KR" altLang="en-US" dirty="0"/>
                  <a:t> 및 </a:t>
                </a:r>
                <a:r>
                  <a:rPr lang="en-US" altLang="ko-KR" dirty="0"/>
                  <a:t>test set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Accuracy = 0.5</a:t>
                </a:r>
                <a:r>
                  <a:rPr lang="ko-KR" altLang="en-US" dirty="0"/>
                  <a:t>로 나옴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이는 </a:t>
                </a:r>
                <a:r>
                  <a:rPr lang="en-US" altLang="ko-KR" dirty="0"/>
                  <a:t>Prediction</a:t>
                </a:r>
                <a:r>
                  <a:rPr lang="ko-KR" altLang="en-US" dirty="0"/>
                  <a:t>과정에서 정답을 한 줄로 기둥 세웠다고 비유할 수 있음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결과 </a:t>
                </a:r>
                <a:r>
                  <a:rPr lang="en-US" altLang="ko-KR" dirty="0"/>
                  <a:t>: </a:t>
                </a:r>
              </a:p>
              <a:p>
                <a:pPr lvl="1"/>
                <a:r>
                  <a:rPr lang="ko-KR" altLang="en-US" dirty="0"/>
                  <a:t>실제로 모든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은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‘0’</a:t>
                </a:r>
                <a:r>
                  <a:rPr lang="ko-KR" altLang="en-US" dirty="0"/>
                  <a:t>임</a:t>
                </a:r>
                <a:r>
                  <a:rPr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값의 분포가 </a:t>
                </a:r>
                <a:r>
                  <a:rPr lang="en-US" altLang="ko-KR" dirty="0"/>
                  <a:t>1:1</a:t>
                </a:r>
                <a:r>
                  <a:rPr lang="ko-KR" altLang="en-US" dirty="0"/>
                  <a:t> 비율이었기에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accuracy</a:t>
                </a:r>
                <a:r>
                  <a:rPr lang="ko-KR" altLang="en-US" dirty="0"/>
                  <a:t>가 </a:t>
                </a:r>
                <a:r>
                  <a:rPr lang="en-US" altLang="ko-KR" dirty="0"/>
                  <a:t>0.5</a:t>
                </a:r>
                <a:r>
                  <a:rPr lang="ko-KR" altLang="en-US" dirty="0"/>
                  <a:t>로 나올 수 있었음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이중일택에서 반 맞고 반은 틀린 것</a:t>
                </a:r>
                <a:r>
                  <a:rPr lang="en-US" altLang="ko-KR" dirty="0"/>
                  <a:t>.</a:t>
                </a:r>
              </a:p>
              <a:p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44B6D-582F-EF11-82C3-2F1941E21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02323"/>
                <a:ext cx="6852557" cy="5174640"/>
              </a:xfrm>
              <a:blipFill>
                <a:blip r:embed="rId2"/>
                <a:stretch>
                  <a:fillRect l="-370" t="-7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FDBFF-8C18-B79F-0132-C63D858A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DE04-7D9F-2343-8CB8-05172E87303F}" type="datetime4">
              <a:rPr lang="en-US" smtClean="0"/>
              <a:t>August 3,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57A3-7F4C-E326-7B5E-3514E133A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3E18E9-17F2-1019-76A7-0FA75BB49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302" y="1672245"/>
            <a:ext cx="3391498" cy="4684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CA49A0-4FA4-17CF-5F75-4005E4DDE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1" y="3213373"/>
            <a:ext cx="3889680" cy="31429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8D93B-C720-4651-12AB-52BB3AB2F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8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43500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193A-BCF0-0420-80BA-CD336BD7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Assignment 01 : Initialization - </a:t>
            </a:r>
            <a:r>
              <a:rPr lang="en-US" dirty="0"/>
              <a:t>Zero initialization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44B6D-582F-EF11-82C3-2F1941E21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02323"/>
                <a:ext cx="9538607" cy="5174640"/>
              </a:xfrm>
            </p:spPr>
            <p:txBody>
              <a:bodyPr>
                <a:normAutofit/>
              </a:bodyPr>
              <a:lstStyle/>
              <a:p>
                <a:r>
                  <a:rPr lang="en-KR" dirty="0"/>
                  <a:t>왜 zero initialization에서는 parameters의 update가 안 되었을까</a:t>
                </a:r>
                <a:r>
                  <a:rPr lang="en-US" altLang="ko-KR" dirty="0"/>
                  <a:t>?</a:t>
                </a:r>
              </a:p>
              <a:p>
                <a:pPr lvl="1"/>
                <a:r>
                  <a:rPr lang="en-US" dirty="0" err="1"/>
                  <a:t>사실</a:t>
                </a:r>
                <a:r>
                  <a:rPr lang="en-US" dirty="0"/>
                  <a:t> </a:t>
                </a:r>
                <a:r>
                  <a:rPr lang="en-US" dirty="0" err="1"/>
                  <a:t>code상에서</a:t>
                </a:r>
                <a:r>
                  <a:rPr lang="en-US" dirty="0"/>
                  <a:t> </a:t>
                </a:r>
                <a:r>
                  <a:rPr lang="en-US" dirty="0" err="1"/>
                  <a:t>update하는</a:t>
                </a:r>
                <a:r>
                  <a:rPr lang="en-US" dirty="0"/>
                  <a:t> </a:t>
                </a:r>
                <a:r>
                  <a:rPr lang="en-US" dirty="0" err="1"/>
                  <a:t>line은</a:t>
                </a:r>
                <a:r>
                  <a:rPr lang="en-US" dirty="0"/>
                  <a:t> </a:t>
                </a:r>
                <a:r>
                  <a:rPr lang="en-US" dirty="0" err="1"/>
                  <a:t>정상적으로</a:t>
                </a:r>
                <a:r>
                  <a:rPr lang="en-US" dirty="0"/>
                  <a:t> </a:t>
                </a:r>
                <a:r>
                  <a:rPr lang="en-US" dirty="0" err="1"/>
                  <a:t>실행되었으나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실행 전과 후의 결과가 같았음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 err="1"/>
                  <a:t>모든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KR" i="1">
                        <a:latin typeface="Cambria Math" panose="02040503050406030204" pitchFamily="18" charset="0"/>
                      </a:rPr>
                      <m:t>일</m:t>
                    </m:r>
                    <m:r>
                      <a:rPr lang="en-KR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KR" i="1">
                        <a:latin typeface="Cambria Math" panose="02040503050406030204" pitchFamily="18" charset="0"/>
                      </a:rPr>
                      <m:t>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항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상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임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b="0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𝑅𝑒𝐿𝑈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b="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ko-KR" altLang="en-US" b="0" dirty="0"/>
                  <a:t>이후 </a:t>
                </a:r>
                <a:r>
                  <a:rPr lang="en-US" altLang="ko-KR" b="0" dirty="0"/>
                  <a:t>layer</a:t>
                </a:r>
                <a:r>
                  <a:rPr lang="en-US" altLang="ko-KR" dirty="0"/>
                  <a:t>s</a:t>
                </a:r>
                <a:r>
                  <a:rPr lang="ko-KR" altLang="en-US" dirty="0"/>
                  <a:t>에서도 </a:t>
                </a:r>
                <a:r>
                  <a:rPr lang="en-US" altLang="ko-KR" dirty="0"/>
                  <a:t>activation function</a:t>
                </a:r>
                <a:r>
                  <a:rPr lang="ko-KR" altLang="en-US" dirty="0"/>
                  <a:t>이 </a:t>
                </a:r>
                <a:r>
                  <a:rPr lang="en-US" altLang="ko-KR" dirty="0" err="1"/>
                  <a:t>ReLU</a:t>
                </a:r>
                <a:r>
                  <a:rPr lang="ko-KR" altLang="en-US" dirty="0"/>
                  <a:t>이면</a:t>
                </a:r>
                <a:r>
                  <a:rPr lang="en-US" altLang="ko-KR" dirty="0"/>
                  <a:t>,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b="0" dirty="0"/>
                  <a:t>이 고정됨</a:t>
                </a:r>
                <a:r>
                  <a:rPr lang="en-US" altLang="ko-KR" b="0" dirty="0"/>
                  <a:t>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ko-KR" altLang="en-US" dirty="0"/>
                  <a:t>마지막 </a:t>
                </a:r>
                <a:r>
                  <a:rPr lang="en-US" altLang="ko-KR" dirty="0"/>
                  <a:t>layer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activation function</a:t>
                </a:r>
                <a:r>
                  <a:rPr lang="ko-KR" altLang="en-US" dirty="0"/>
                  <a:t>이 </a:t>
                </a:r>
                <a:r>
                  <a:rPr lang="en-US" altLang="ko-KR" dirty="0"/>
                  <a:t>sigmoid</a:t>
                </a:r>
                <a:r>
                  <a:rPr lang="ko-KR" altLang="en-US" dirty="0"/>
                  <a:t>이므로</a:t>
                </a:r>
                <a:r>
                  <a:rPr lang="en-US" altLang="ko-KR" dirty="0"/>
                  <a:t>, 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altLang="ko-KR" b="0" dirty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&gt;0.5)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≤0.5)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b="0" dirty="0"/>
                  <a:t>이므로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모든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b="0" dirty="0"/>
                  <a:t>임</a:t>
                </a:r>
                <a:r>
                  <a:rPr lang="en-US" altLang="ko-KR" b="0" dirty="0"/>
                  <a:t>.</a:t>
                </a:r>
                <a:r>
                  <a:rPr lang="ko-KR" altLang="en-US" b="0" dirty="0"/>
                  <a:t> </a:t>
                </a:r>
                <a:endParaRPr lang="en-US" altLang="ko-KR" b="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ko-KR" altLang="en-US" dirty="0"/>
                  <a:t>모든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므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b="0" dirty="0"/>
                  <a:t>는</a:t>
                </a:r>
                <a:endParaRPr lang="en-US" altLang="ko-KR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=0.6931…</m:t>
                    </m:r>
                  </m:oMath>
                </a14:m>
                <a:endParaRPr lang="en-US" altLang="ko-KR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=0.6931…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평균인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도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dirty="0">
                        <a:latin typeface="Cambria Math" panose="02040503050406030204" pitchFamily="18" charset="0"/>
                      </a:rPr>
                      <m:t>당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연히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0.6931…</m:t>
                    </m:r>
                  </m:oMath>
                </a14:m>
                <a:endParaRPr lang="en-US" altLang="ko-KR" b="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altLang="ko-KR" b="1" dirty="0"/>
                  <a:t>(1)</a:t>
                </a:r>
                <a:r>
                  <a:rPr lang="ko-KR" altLang="en-US" b="1" dirty="0"/>
                  <a:t>에 의해 </a:t>
                </a:r>
                <a:r>
                  <a:rPr lang="en-US" altLang="ko-KR" b="1" dirty="0"/>
                  <a:t>input</a:t>
                </a:r>
                <a:r>
                  <a:rPr lang="ko-KR" altLang="en-US" b="1" dirty="0"/>
                  <a:t>이 무엇이든</a:t>
                </a:r>
                <a:r>
                  <a:rPr lang="en-US" altLang="ko-KR" b="1" dirty="0"/>
                  <a:t>, </a:t>
                </a:r>
                <a:r>
                  <a:rPr lang="ko-KR" altLang="en-US" b="1" dirty="0"/>
                  <a:t>항상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ko-KR" altLang="en-US" b="1" dirty="0"/>
                  <a:t>이며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=0.6931…</m:t>
                    </m:r>
                  </m:oMath>
                </a14:m>
                <a:r>
                  <a:rPr lang="ko-KR" altLang="en-US" dirty="0"/>
                  <a:t>임</a:t>
                </a:r>
                <a:r>
                  <a:rPr lang="en-US" altLang="ko-KR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dirty="0"/>
                  <a:t>들은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ko-KR" altLang="en-US" dirty="0"/>
                  <a:t>에 영향을 주지 못하므로 항상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임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b="1" dirty="0"/>
                  <a:t>그러므로 </a:t>
                </a:r>
                <a:r>
                  <a:rPr lang="en-US" altLang="ko-KR" b="1" dirty="0"/>
                  <a:t>parameters</a:t>
                </a:r>
                <a:r>
                  <a:rPr lang="ko-KR" altLang="en-US" b="1" dirty="0"/>
                  <a:t>는 </a:t>
                </a:r>
                <a:r>
                  <a:rPr lang="en-US" altLang="ko-KR" b="1" dirty="0"/>
                  <a:t>update</a:t>
                </a:r>
                <a:r>
                  <a:rPr lang="ko-KR" altLang="en-US" b="1" dirty="0" err="1"/>
                  <a:t>를</a:t>
                </a:r>
                <a:r>
                  <a:rPr lang="ko-KR" altLang="en-US" b="1" dirty="0"/>
                  <a:t> 해도 변하지 않음</a:t>
                </a:r>
                <a:r>
                  <a:rPr lang="en-US" altLang="ko-KR" b="1" dirty="0"/>
                  <a:t>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44B6D-582F-EF11-82C3-2F1941E21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02323"/>
                <a:ext cx="9538607" cy="5174640"/>
              </a:xfrm>
              <a:blipFill>
                <a:blip r:embed="rId2"/>
                <a:stretch>
                  <a:fillRect l="-266" t="-7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FDBFF-8C18-B79F-0132-C63D858A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8A96-81AE-F148-B306-6507897E460A}" type="datetime4">
              <a:rPr lang="en-US" smtClean="0"/>
              <a:t>August 3,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57A3-7F4C-E326-7B5E-3514E133A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55BCC-C1EE-867E-6B93-25EAB6F7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9</a:t>
            </a:fld>
            <a:r>
              <a:rPr lang="en-KR"/>
              <a:t> / </a:t>
            </a:r>
            <a:r>
              <a:rPr lang="en-US" altLang="ko-KR"/>
              <a:t>43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3799647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6715</TotalTime>
  <Words>3983</Words>
  <Application>Microsoft Macintosh PowerPoint</Application>
  <PresentationFormat>Widescreen</PresentationFormat>
  <Paragraphs>694</Paragraphs>
  <Slides>43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Malgun Gothic</vt:lpstr>
      <vt:lpstr>Arial</vt:lpstr>
      <vt:lpstr>Calibri</vt:lpstr>
      <vt:lpstr>Cambria Math</vt:lpstr>
      <vt:lpstr>Custom Design</vt:lpstr>
      <vt:lpstr>Improving Deep Neural Networks: Hyperparameter Tuning, Regularization and Optimization  (Andrew Ng)  &lt;Week 1 Assignment&gt;</vt:lpstr>
      <vt:lpstr>Contents</vt:lpstr>
      <vt:lpstr>Assignment 01 : Initialization - Packages</vt:lpstr>
      <vt:lpstr>Assignment 01 : Initialization - Packages</vt:lpstr>
      <vt:lpstr>Assignment 01 : Initialization - Loading the Dataset</vt:lpstr>
      <vt:lpstr>Assignment 01 : Initialization - Define a Neural Network Model</vt:lpstr>
      <vt:lpstr>Assignment 01 : Initialization - Zero initialization</vt:lpstr>
      <vt:lpstr>Assignment 01 : Initialization - Zero initialization</vt:lpstr>
      <vt:lpstr>Assignment 01 : Initialization - Zero initialization</vt:lpstr>
      <vt:lpstr>Assignment 01 : Initialization - Random initialization</vt:lpstr>
      <vt:lpstr>Assignment 01 : Initialization - Random initialization</vt:lpstr>
      <vt:lpstr>Assignment 01 : Initialization - Random initialization</vt:lpstr>
      <vt:lpstr>Assignment 01 : Initialization - Random initialization</vt:lpstr>
      <vt:lpstr>Assignment 01 : Initialization - Random initialization</vt:lpstr>
      <vt:lpstr>Assignment 01 : Initialization - He initialization</vt:lpstr>
      <vt:lpstr>Assignment 01 : Initialization - He initialization</vt:lpstr>
      <vt:lpstr>Assignment 01 : Initialization - He initialization</vt:lpstr>
      <vt:lpstr>Assignment 01 : Initialization - Conclusions</vt:lpstr>
      <vt:lpstr>Assignment 02 : Regularization</vt:lpstr>
      <vt:lpstr>Assignment 02 : Regularization - Loading the Dateset</vt:lpstr>
      <vt:lpstr>Assignment 02 : Regularization - Non-Regularized Model</vt:lpstr>
      <vt:lpstr>Assignment 02 : Regularization - Non-Regularized Model</vt:lpstr>
      <vt:lpstr>Assignment 02 : Regularization - L2 Regularization</vt:lpstr>
      <vt:lpstr>Assignment 02 : Regularization - L2 Regularization</vt:lpstr>
      <vt:lpstr>Assignment 02 : Regularization - L2 Regularization</vt:lpstr>
      <vt:lpstr>Assignment 02 : Regularization - L2 Regularization</vt:lpstr>
      <vt:lpstr>Assignment 02 : Regularization - Dropout</vt:lpstr>
      <vt:lpstr>Assignment 02 : Regularization - Dropout</vt:lpstr>
      <vt:lpstr>Assignment 02 : Regularization - Dropout</vt:lpstr>
      <vt:lpstr>Assignment 02 : Regularization - Dropout</vt:lpstr>
      <vt:lpstr>Assignment 02 : Regularization - Conclusions</vt:lpstr>
      <vt:lpstr>Assignment 03 : Gradient Checking</vt:lpstr>
      <vt:lpstr>Assignment 03 : Gradient Checking – How?</vt:lpstr>
      <vt:lpstr>Assignment 03 : Gradient Checking - 1-Dimensional</vt:lpstr>
      <vt:lpstr>Assignment 03 : Gradient Checking - 1-Dimensional</vt:lpstr>
      <vt:lpstr>Assignment 03 : Gradient Checking - 1-Dimensional</vt:lpstr>
      <vt:lpstr>Assignment 03 : Gradient Checking - 1-Dimensional</vt:lpstr>
      <vt:lpstr>Assignment 03 : Gradient Checking - N-Dimensional</vt:lpstr>
      <vt:lpstr>Assignment 03 : Gradient Checking - N-Dimensional</vt:lpstr>
      <vt:lpstr>Assignment 03 : Gradient Checking - N-Dimensional</vt:lpstr>
      <vt:lpstr>Assignment 03 : Gradient Checking - N-Dimensional</vt:lpstr>
      <vt:lpstr>Assignment 03 : Gradient Checking - N-Dimensional</vt:lpstr>
      <vt:lpstr>Assignment 03 : Gradient Checking - N-Dimensional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- Neural Networks and Deep Learning Week 2</dc:title>
  <dc:creator>이지호</dc:creator>
  <cp:lastModifiedBy>이지호</cp:lastModifiedBy>
  <cp:revision>445</cp:revision>
  <dcterms:created xsi:type="dcterms:W3CDTF">2023-06-22T01:53:31Z</dcterms:created>
  <dcterms:modified xsi:type="dcterms:W3CDTF">2023-08-03T07:15:14Z</dcterms:modified>
</cp:coreProperties>
</file>